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sldIdLst>
    <p:sldId id="256" r:id="rId2"/>
    <p:sldId id="344" r:id="rId3"/>
    <p:sldId id="436" r:id="rId4"/>
    <p:sldId id="317" r:id="rId5"/>
    <p:sldId id="259" r:id="rId6"/>
    <p:sldId id="434" r:id="rId7"/>
    <p:sldId id="435" r:id="rId8"/>
    <p:sldId id="260" r:id="rId9"/>
    <p:sldId id="261" r:id="rId10"/>
    <p:sldId id="437" r:id="rId11"/>
    <p:sldId id="263" r:id="rId12"/>
    <p:sldId id="388" r:id="rId13"/>
    <p:sldId id="438" r:id="rId14"/>
    <p:sldId id="264" r:id="rId15"/>
    <p:sldId id="316" r:id="rId16"/>
    <p:sldId id="267" r:id="rId17"/>
    <p:sldId id="270" r:id="rId18"/>
    <p:sldId id="367" r:id="rId19"/>
    <p:sldId id="292" r:id="rId20"/>
    <p:sldId id="440" r:id="rId21"/>
    <p:sldId id="296" r:id="rId22"/>
    <p:sldId id="415" r:id="rId23"/>
    <p:sldId id="419" r:id="rId24"/>
    <p:sldId id="297" r:id="rId25"/>
    <p:sldId id="369" r:id="rId26"/>
    <p:sldId id="439" r:id="rId27"/>
    <p:sldId id="409" r:id="rId28"/>
    <p:sldId id="420" r:id="rId29"/>
    <p:sldId id="370" r:id="rId30"/>
    <p:sldId id="441" r:id="rId31"/>
    <p:sldId id="421" r:id="rId32"/>
    <p:sldId id="422" r:id="rId33"/>
    <p:sldId id="423" r:id="rId34"/>
    <p:sldId id="426" r:id="rId35"/>
    <p:sldId id="424" r:id="rId36"/>
    <p:sldId id="425" r:id="rId37"/>
    <p:sldId id="427" r:id="rId38"/>
    <p:sldId id="428" r:id="rId39"/>
    <p:sldId id="429" r:id="rId40"/>
    <p:sldId id="430" r:id="rId41"/>
    <p:sldId id="442" r:id="rId42"/>
    <p:sldId id="443" r:id="rId43"/>
    <p:sldId id="300" r:id="rId44"/>
    <p:sldId id="431" r:id="rId45"/>
    <p:sldId id="376" r:id="rId46"/>
    <p:sldId id="432" r:id="rId47"/>
    <p:sldId id="433" r:id="rId48"/>
    <p:sldId id="444" r:id="rId49"/>
    <p:sldId id="347" r:id="rId50"/>
    <p:sldId id="348" r:id="rId51"/>
    <p:sldId id="349" r:id="rId52"/>
    <p:sldId id="350" r:id="rId53"/>
    <p:sldId id="351" r:id="rId54"/>
    <p:sldId id="352" r:id="rId55"/>
    <p:sldId id="353" r:id="rId56"/>
    <p:sldId id="354" r:id="rId57"/>
    <p:sldId id="358" r:id="rId58"/>
    <p:sldId id="359" r:id="rId59"/>
    <p:sldId id="355" r:id="rId60"/>
    <p:sldId id="356" r:id="rId61"/>
    <p:sldId id="357" r:id="rId62"/>
    <p:sldId id="360" r:id="rId63"/>
    <p:sldId id="400" r:id="rId64"/>
    <p:sldId id="363" r:id="rId65"/>
    <p:sldId id="364" r:id="rId66"/>
    <p:sldId id="366" r:id="rId67"/>
    <p:sldId id="368" r:id="rId68"/>
    <p:sldId id="371" r:id="rId69"/>
    <p:sldId id="372" r:id="rId70"/>
    <p:sldId id="373" r:id="rId71"/>
    <p:sldId id="390" r:id="rId72"/>
    <p:sldId id="391" r:id="rId73"/>
    <p:sldId id="392" r:id="rId74"/>
    <p:sldId id="393" r:id="rId75"/>
    <p:sldId id="394" r:id="rId76"/>
    <p:sldId id="395" r:id="rId77"/>
    <p:sldId id="396" r:id="rId78"/>
    <p:sldId id="398" r:id="rId79"/>
    <p:sldId id="399" r:id="rId80"/>
    <p:sldId id="401" r:id="rId81"/>
    <p:sldId id="402" r:id="rId82"/>
    <p:sldId id="403" r:id="rId83"/>
    <p:sldId id="343" r:id="rId84"/>
  </p:sldIdLst>
  <p:sldSz cx="9144000" cy="6858000" type="screen4x3"/>
  <p:notesSz cx="6888163" cy="10018713"/>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6348"/>
    <a:srgbClr val="E8629F"/>
    <a:srgbClr val="F3B10D"/>
    <a:srgbClr val="7DEB5F"/>
    <a:srgbClr val="7C9CD6"/>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ff">
        <a:fontRef idx="major">
          <a:srgbClr val="000000"/>
        </a:fontRef>
        <a:srgbClr val="000000"/>
      </a:tcTxStyle>
      <a:tcStyle>
        <a:tcBdr>
          <a:left>
            <a:ln w="6350" cap="flat">
              <a:solidFill>
                <a:schemeClr val="accent3"/>
              </a:solidFill>
              <a:prstDash val="solid"/>
              <a:miter lim="800000"/>
            </a:ln>
          </a:left>
          <a:right>
            <a:ln w="6350" cap="flat">
              <a:solidFill>
                <a:schemeClr val="accent3"/>
              </a:solidFill>
              <a:prstDash val="solid"/>
              <a:miter lim="8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chemeClr val="accent3"/>
              </a:solidFill>
              <a:prstDash val="solid"/>
              <a:round/>
            </a:ln>
          </a:top>
          <a:bottom>
            <a:ln w="6350" cap="flat">
              <a:solidFill>
                <a:schemeClr val="accent3"/>
              </a:solidFill>
              <a:prstDash val="solid"/>
              <a:miter lim="800000"/>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6350" cap="flat">
              <a:solidFill>
                <a:schemeClr val="accent3"/>
              </a:solidFill>
              <a:prstDash val="solid"/>
              <a:miter lim="800000"/>
            </a:ln>
          </a:top>
          <a:bottom>
            <a:ln w="6350" cap="flat">
              <a:solidFill>
                <a:schemeClr val="accent3"/>
              </a:solidFill>
              <a:prstDash val="solid"/>
              <a:miter lim="800000"/>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solidFill>
            <a:schemeClr val="accent6">
              <a:alpha val="2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solidFill>
            <a:schemeClr val="accent6">
              <a:alpha val="20000"/>
            </a:schemeClr>
          </a:solidFill>
        </a:fill>
      </a:tcStyle>
    </a:firstCol>
    <a:lastRow>
      <a:tcTxStyle b="on" i="off">
        <a:fontRef idx="major">
          <a:srgbClr val="000000"/>
        </a:fontRef>
        <a:srgbClr val="000000"/>
      </a:tcTxStyle>
      <a:tcStyle>
        <a:tcBdr>
          <a:left>
            <a:ln w="12700" cap="flat">
              <a:solidFill>
                <a:schemeClr val="accent6"/>
              </a:solidFill>
              <a:prstDash val="solid"/>
              <a:round/>
            </a:ln>
          </a:left>
          <a:right>
            <a:ln w="12700" cap="flat">
              <a:solidFill>
                <a:schemeClr val="accent6"/>
              </a:solidFill>
              <a:prstDash val="solid"/>
              <a:round/>
            </a:ln>
          </a:right>
          <a:top>
            <a:ln w="508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lastRow>
    <a:firstRow>
      <a:tcTxStyle b="on" i="off">
        <a:fontRef idx="major">
          <a:srgbClr val="000000"/>
        </a:fontRef>
        <a:srgbClr val="000000"/>
      </a:tcTxStyle>
      <a:tcStyle>
        <a:tcBdr>
          <a:left>
            <a:ln w="12700" cap="flat">
              <a:solidFill>
                <a:schemeClr val="accent6"/>
              </a:solidFill>
              <a:prstDash val="solid"/>
              <a:round/>
            </a:ln>
          </a:left>
          <a:right>
            <a:ln w="12700" cap="flat">
              <a:solidFill>
                <a:schemeClr val="accent6"/>
              </a:solidFill>
              <a:prstDash val="solid"/>
              <a:round/>
            </a:ln>
          </a:right>
          <a:top>
            <a:ln w="12700" cap="flat">
              <a:solidFill>
                <a:schemeClr val="accent6"/>
              </a:solidFill>
              <a:prstDash val="solid"/>
              <a:round/>
            </a:ln>
          </a:top>
          <a:bottom>
            <a:ln w="254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no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249" autoAdjust="0"/>
  </p:normalViewPr>
  <p:slideViewPr>
    <p:cSldViewPr snapToGrid="0">
      <p:cViewPr varScale="1">
        <p:scale>
          <a:sx n="108" d="100"/>
          <a:sy n="108" d="100"/>
        </p:scale>
        <p:origin x="1740" y="102"/>
      </p:cViewPr>
      <p:guideLst>
        <p:guide orient="horz" pos="218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83930-ACCA-498A-905B-4FE93B42924D}" type="doc">
      <dgm:prSet loTypeId="urn:microsoft.com/office/officeart/2005/8/layout/StepDownProcess" loCatId="process" qsTypeId="urn:microsoft.com/office/officeart/2005/8/quickstyle/simple1" qsCatId="simple" csTypeId="urn:microsoft.com/office/officeart/2005/8/colors/accent1_4" csCatId="accent1" phldr="1"/>
      <dgm:spPr/>
      <dgm:t>
        <a:bodyPr/>
        <a:lstStyle/>
        <a:p>
          <a:endParaRPr lang="es-ES"/>
        </a:p>
      </dgm:t>
    </dgm:pt>
    <dgm:pt modelId="{5745E530-81FF-4C3F-8A9B-07D3A8FC6874}">
      <dgm:prSet phldrT="[Texto]"/>
      <dgm:spPr/>
      <dgm:t>
        <a:bodyPr/>
        <a:lstStyle/>
        <a:p>
          <a:r>
            <a:rPr lang="es-ES" dirty="0"/>
            <a:t>Selección de datos de entrenamiento</a:t>
          </a:r>
        </a:p>
      </dgm:t>
    </dgm:pt>
    <dgm:pt modelId="{B3E185F1-4601-4230-9007-94565CFAB016}" type="parTrans" cxnId="{5954DE8E-FF37-4B5D-9B08-4D359627716A}">
      <dgm:prSet/>
      <dgm:spPr/>
      <dgm:t>
        <a:bodyPr/>
        <a:lstStyle/>
        <a:p>
          <a:endParaRPr lang="es-ES"/>
        </a:p>
      </dgm:t>
    </dgm:pt>
    <dgm:pt modelId="{B8773B61-443B-4735-B3F4-AD8A2A2CDBF1}" type="sibTrans" cxnId="{5954DE8E-FF37-4B5D-9B08-4D359627716A}">
      <dgm:prSet/>
      <dgm:spPr/>
      <dgm:t>
        <a:bodyPr/>
        <a:lstStyle/>
        <a:p>
          <a:endParaRPr lang="es-ES"/>
        </a:p>
      </dgm:t>
    </dgm:pt>
    <dgm:pt modelId="{4D560089-5216-4077-99E2-AEADF931169B}">
      <dgm:prSet phldrT="[Texto]"/>
      <dgm:spPr/>
      <dgm:t>
        <a:bodyPr/>
        <a:lstStyle/>
        <a:p>
          <a:r>
            <a:rPr lang="es-ES" dirty="0"/>
            <a:t>Selección de la función objetivo</a:t>
          </a:r>
        </a:p>
      </dgm:t>
    </dgm:pt>
    <dgm:pt modelId="{84BE3E5B-B0D1-4656-BC4E-AA02AE3E5AAB}" type="parTrans" cxnId="{F0C4A38B-AF9C-4EA4-A274-A832F44B0FFF}">
      <dgm:prSet/>
      <dgm:spPr/>
      <dgm:t>
        <a:bodyPr/>
        <a:lstStyle/>
        <a:p>
          <a:endParaRPr lang="es-ES"/>
        </a:p>
      </dgm:t>
    </dgm:pt>
    <dgm:pt modelId="{7B8A65F3-98D6-43F9-BFFC-0837F244D52C}" type="sibTrans" cxnId="{F0C4A38B-AF9C-4EA4-A274-A832F44B0FFF}">
      <dgm:prSet/>
      <dgm:spPr/>
      <dgm:t>
        <a:bodyPr/>
        <a:lstStyle/>
        <a:p>
          <a:endParaRPr lang="es-ES"/>
        </a:p>
      </dgm:t>
    </dgm:pt>
    <dgm:pt modelId="{473C7149-40B8-4DCE-A0E4-86DF5BB9FAE4}">
      <dgm:prSet phldrT="[Texto]"/>
      <dgm:spPr/>
      <dgm:t>
        <a:bodyPr/>
        <a:lstStyle/>
        <a:p>
          <a:r>
            <a:rPr lang="es-ES" dirty="0"/>
            <a:t>Selección del algoritmo de aprendizaje</a:t>
          </a:r>
        </a:p>
      </dgm:t>
    </dgm:pt>
    <dgm:pt modelId="{D93368F8-9A21-4B3E-8CBD-B673596606BC}" type="parTrans" cxnId="{1281B1E6-A066-444E-9AD3-9C1E4B20BA1B}">
      <dgm:prSet/>
      <dgm:spPr/>
      <dgm:t>
        <a:bodyPr/>
        <a:lstStyle/>
        <a:p>
          <a:endParaRPr lang="es-ES"/>
        </a:p>
      </dgm:t>
    </dgm:pt>
    <dgm:pt modelId="{CAA15135-D9BE-4E00-BBF0-B474510021BE}" type="sibTrans" cxnId="{1281B1E6-A066-444E-9AD3-9C1E4B20BA1B}">
      <dgm:prSet/>
      <dgm:spPr/>
      <dgm:t>
        <a:bodyPr/>
        <a:lstStyle/>
        <a:p>
          <a:endParaRPr lang="es-ES"/>
        </a:p>
      </dgm:t>
    </dgm:pt>
    <dgm:pt modelId="{87CBCC5F-34D9-44D9-8D61-7CE208EAA6FA}">
      <dgm:prSet phldrT="[Texto]"/>
      <dgm:spPr/>
      <dgm:t>
        <a:bodyPr/>
        <a:lstStyle/>
        <a:p>
          <a:r>
            <a:rPr lang="es-ES" dirty="0"/>
            <a:t>Evaluación y validación de los resultados</a:t>
          </a:r>
        </a:p>
      </dgm:t>
    </dgm:pt>
    <dgm:pt modelId="{23F5C0C8-8107-462E-8A8F-DEB997638849}" type="parTrans" cxnId="{508B2BF2-93DA-4E80-90F2-E7E53A216D3A}">
      <dgm:prSet/>
      <dgm:spPr/>
      <dgm:t>
        <a:bodyPr/>
        <a:lstStyle/>
        <a:p>
          <a:endParaRPr lang="es-ES"/>
        </a:p>
      </dgm:t>
    </dgm:pt>
    <dgm:pt modelId="{DD20CD9A-615D-4911-AEC8-A86492084097}" type="sibTrans" cxnId="{508B2BF2-93DA-4E80-90F2-E7E53A216D3A}">
      <dgm:prSet/>
      <dgm:spPr/>
      <dgm:t>
        <a:bodyPr/>
        <a:lstStyle/>
        <a:p>
          <a:endParaRPr lang="es-ES"/>
        </a:p>
      </dgm:t>
    </dgm:pt>
    <dgm:pt modelId="{CAEA569D-5BA8-4567-B6B0-46BD79D66150}">
      <dgm:prSet phldrT="[Texto]"/>
      <dgm:spPr/>
      <dgm:t>
        <a:bodyPr/>
        <a:lstStyle/>
        <a:p>
          <a:r>
            <a:rPr lang="es-ES" dirty="0"/>
            <a:t>Conjunto de datos</a:t>
          </a:r>
        </a:p>
      </dgm:t>
    </dgm:pt>
    <dgm:pt modelId="{954402DA-9B1D-4257-841D-CEFB22547C57}" type="parTrans" cxnId="{DD21C763-B4D8-4BA8-8D08-0A5057590371}">
      <dgm:prSet/>
      <dgm:spPr/>
      <dgm:t>
        <a:bodyPr/>
        <a:lstStyle/>
        <a:p>
          <a:endParaRPr lang="es-ES"/>
        </a:p>
      </dgm:t>
    </dgm:pt>
    <dgm:pt modelId="{50EC12BA-11D5-4510-9469-42203FEC6F61}" type="sibTrans" cxnId="{DD21C763-B4D8-4BA8-8D08-0A5057590371}">
      <dgm:prSet/>
      <dgm:spPr/>
      <dgm:t>
        <a:bodyPr/>
        <a:lstStyle/>
        <a:p>
          <a:endParaRPr lang="es-ES"/>
        </a:p>
      </dgm:t>
    </dgm:pt>
    <dgm:pt modelId="{7919BA29-2ABF-45C6-945D-E6A28CAAE557}">
      <dgm:prSet phldrT="[Texto]"/>
      <dgm:spPr/>
      <dgm:t>
        <a:bodyPr/>
        <a:lstStyle/>
        <a:p>
          <a:r>
            <a:rPr lang="es-ES" dirty="0"/>
            <a:t>Que concepto objetivo se desea aprender</a:t>
          </a:r>
        </a:p>
      </dgm:t>
    </dgm:pt>
    <dgm:pt modelId="{C81D12C1-0B6B-499D-ACFC-FAF1E2FD6017}" type="parTrans" cxnId="{0783CC7D-07D1-4100-9A4D-11A0F822FE94}">
      <dgm:prSet/>
      <dgm:spPr/>
      <dgm:t>
        <a:bodyPr/>
        <a:lstStyle/>
        <a:p>
          <a:endParaRPr lang="es-ES"/>
        </a:p>
      </dgm:t>
    </dgm:pt>
    <dgm:pt modelId="{A14CEA83-4D94-4755-BC25-C9BCF91D3369}" type="sibTrans" cxnId="{0783CC7D-07D1-4100-9A4D-11A0F822FE94}">
      <dgm:prSet/>
      <dgm:spPr/>
      <dgm:t>
        <a:bodyPr/>
        <a:lstStyle/>
        <a:p>
          <a:endParaRPr lang="es-ES"/>
        </a:p>
      </dgm:t>
    </dgm:pt>
    <dgm:pt modelId="{A28AA0C2-A81C-4209-9724-F3BD6E8F0E9D}">
      <dgm:prSet phldrT="[Texto]"/>
      <dgm:spPr/>
      <dgm:t>
        <a:bodyPr/>
        <a:lstStyle/>
        <a:p>
          <a:r>
            <a:rPr lang="es-ES" dirty="0"/>
            <a:t>Árboles</a:t>
          </a:r>
        </a:p>
      </dgm:t>
    </dgm:pt>
    <dgm:pt modelId="{13E930FE-0673-4296-9B93-B0196C6F34B5}" type="parTrans" cxnId="{6A20B2EC-B55A-4F81-A9EF-C3A40CE3FAEA}">
      <dgm:prSet/>
      <dgm:spPr/>
      <dgm:t>
        <a:bodyPr/>
        <a:lstStyle/>
        <a:p>
          <a:endParaRPr lang="es-ES"/>
        </a:p>
      </dgm:t>
    </dgm:pt>
    <dgm:pt modelId="{0987A37C-AC3A-42A1-A902-1AFC587117E5}" type="sibTrans" cxnId="{6A20B2EC-B55A-4F81-A9EF-C3A40CE3FAEA}">
      <dgm:prSet/>
      <dgm:spPr/>
      <dgm:t>
        <a:bodyPr/>
        <a:lstStyle/>
        <a:p>
          <a:endParaRPr lang="es-ES"/>
        </a:p>
      </dgm:t>
    </dgm:pt>
    <dgm:pt modelId="{7DC48F12-BB57-44CC-A1AF-3F5BE857EF6A}">
      <dgm:prSet phldrT="[Texto]"/>
      <dgm:spPr/>
      <dgm:t>
        <a:bodyPr/>
        <a:lstStyle/>
        <a:p>
          <a:r>
            <a:rPr lang="es-ES" dirty="0"/>
            <a:t>Reglas de asociación</a:t>
          </a:r>
        </a:p>
      </dgm:t>
    </dgm:pt>
    <dgm:pt modelId="{15F129FB-2760-4EFD-84FB-E9B6BE54591E}" type="parTrans" cxnId="{90F5E36B-202B-4B56-A344-88C6E54E20C7}">
      <dgm:prSet/>
      <dgm:spPr/>
      <dgm:t>
        <a:bodyPr/>
        <a:lstStyle/>
        <a:p>
          <a:endParaRPr lang="es-ES"/>
        </a:p>
      </dgm:t>
    </dgm:pt>
    <dgm:pt modelId="{37B4D7B1-9FC7-4055-ACB4-42414DA3BE7F}" type="sibTrans" cxnId="{90F5E36B-202B-4B56-A344-88C6E54E20C7}">
      <dgm:prSet/>
      <dgm:spPr/>
      <dgm:t>
        <a:bodyPr/>
        <a:lstStyle/>
        <a:p>
          <a:endParaRPr lang="es-ES"/>
        </a:p>
      </dgm:t>
    </dgm:pt>
    <dgm:pt modelId="{7DB1265A-CB5F-4D52-BD0A-BBF66BACAFFC}">
      <dgm:prSet phldrT="[Texto]"/>
      <dgm:spPr/>
      <dgm:t>
        <a:bodyPr/>
        <a:lstStyle/>
        <a:p>
          <a:r>
            <a:rPr lang="es-ES" dirty="0"/>
            <a:t>Redes neuronales</a:t>
          </a:r>
        </a:p>
      </dgm:t>
    </dgm:pt>
    <dgm:pt modelId="{EBE03B17-3BDC-475B-BE61-B53F2E546AFE}" type="parTrans" cxnId="{E07E13AD-2335-4BDC-8E6A-D72DA3CE83E6}">
      <dgm:prSet/>
      <dgm:spPr/>
      <dgm:t>
        <a:bodyPr/>
        <a:lstStyle/>
        <a:p>
          <a:endParaRPr lang="es-ES"/>
        </a:p>
      </dgm:t>
    </dgm:pt>
    <dgm:pt modelId="{45B3F32B-6355-4F5C-B2C3-812FABE17709}" type="sibTrans" cxnId="{E07E13AD-2335-4BDC-8E6A-D72DA3CE83E6}">
      <dgm:prSet/>
      <dgm:spPr/>
      <dgm:t>
        <a:bodyPr/>
        <a:lstStyle/>
        <a:p>
          <a:endParaRPr lang="es-ES"/>
        </a:p>
      </dgm:t>
    </dgm:pt>
    <dgm:pt modelId="{36EFB2D3-DA60-4F02-B0D9-B350D3F8C3E9}">
      <dgm:prSet phldrT="[Texto]"/>
      <dgm:spPr/>
      <dgm:t>
        <a:bodyPr/>
        <a:lstStyle/>
        <a:p>
          <a:r>
            <a:rPr lang="es-ES" dirty="0"/>
            <a:t>Validación cruzada o datos de prueba</a:t>
          </a:r>
        </a:p>
      </dgm:t>
    </dgm:pt>
    <dgm:pt modelId="{A9B3A662-9952-4269-B614-750D2413BAAB}" type="parTrans" cxnId="{6D276B84-0A65-447D-9304-59A2D5CA1864}">
      <dgm:prSet/>
      <dgm:spPr/>
      <dgm:t>
        <a:bodyPr/>
        <a:lstStyle/>
        <a:p>
          <a:endParaRPr lang="es-ES"/>
        </a:p>
      </dgm:t>
    </dgm:pt>
    <dgm:pt modelId="{277CFA3D-E7AE-4309-8474-145B06964ED1}" type="sibTrans" cxnId="{6D276B84-0A65-447D-9304-59A2D5CA1864}">
      <dgm:prSet/>
      <dgm:spPr/>
      <dgm:t>
        <a:bodyPr/>
        <a:lstStyle/>
        <a:p>
          <a:endParaRPr lang="es-ES"/>
        </a:p>
      </dgm:t>
    </dgm:pt>
    <dgm:pt modelId="{DBBF299C-9111-4EE8-BFC4-748CF57309A8}" type="pres">
      <dgm:prSet presAssocID="{FAA83930-ACCA-498A-905B-4FE93B42924D}" presName="rootnode" presStyleCnt="0">
        <dgm:presLayoutVars>
          <dgm:chMax/>
          <dgm:chPref/>
          <dgm:dir/>
          <dgm:animLvl val="lvl"/>
        </dgm:presLayoutVars>
      </dgm:prSet>
      <dgm:spPr/>
    </dgm:pt>
    <dgm:pt modelId="{A41C2200-B292-4DB7-BA10-E78ECDBD4131}" type="pres">
      <dgm:prSet presAssocID="{5745E530-81FF-4C3F-8A9B-07D3A8FC6874}" presName="composite" presStyleCnt="0"/>
      <dgm:spPr/>
    </dgm:pt>
    <dgm:pt modelId="{8D5822B9-7479-4B2F-BC76-099D7C0B67D2}" type="pres">
      <dgm:prSet presAssocID="{5745E530-81FF-4C3F-8A9B-07D3A8FC6874}" presName="bentUpArrow1" presStyleLbl="alignImgPlace1" presStyleIdx="0" presStyleCnt="3"/>
      <dgm:spPr/>
    </dgm:pt>
    <dgm:pt modelId="{0E7CD641-D910-4463-855A-A987A5E460D2}" type="pres">
      <dgm:prSet presAssocID="{5745E530-81FF-4C3F-8A9B-07D3A8FC6874}" presName="ParentText" presStyleLbl="node1" presStyleIdx="0" presStyleCnt="4">
        <dgm:presLayoutVars>
          <dgm:chMax val="1"/>
          <dgm:chPref val="1"/>
          <dgm:bulletEnabled val="1"/>
        </dgm:presLayoutVars>
      </dgm:prSet>
      <dgm:spPr/>
    </dgm:pt>
    <dgm:pt modelId="{C2E62E3E-F9F0-447D-9F9F-B8DE659E7297}" type="pres">
      <dgm:prSet presAssocID="{5745E530-81FF-4C3F-8A9B-07D3A8FC6874}" presName="ChildText" presStyleLbl="revTx" presStyleIdx="0" presStyleCnt="4">
        <dgm:presLayoutVars>
          <dgm:chMax val="0"/>
          <dgm:chPref val="0"/>
          <dgm:bulletEnabled val="1"/>
        </dgm:presLayoutVars>
      </dgm:prSet>
      <dgm:spPr/>
    </dgm:pt>
    <dgm:pt modelId="{C2A3A1C0-34A3-4A4D-86FA-E1222E2243C0}" type="pres">
      <dgm:prSet presAssocID="{B8773B61-443B-4735-B3F4-AD8A2A2CDBF1}" presName="sibTrans" presStyleCnt="0"/>
      <dgm:spPr/>
    </dgm:pt>
    <dgm:pt modelId="{65CF0F59-94FC-49A1-9CB1-F052973C0C79}" type="pres">
      <dgm:prSet presAssocID="{4D560089-5216-4077-99E2-AEADF931169B}" presName="composite" presStyleCnt="0"/>
      <dgm:spPr/>
    </dgm:pt>
    <dgm:pt modelId="{37900507-F9B5-4E8B-875F-30811B00E5E8}" type="pres">
      <dgm:prSet presAssocID="{4D560089-5216-4077-99E2-AEADF931169B}" presName="bentUpArrow1" presStyleLbl="alignImgPlace1" presStyleIdx="1" presStyleCnt="3"/>
      <dgm:spPr/>
    </dgm:pt>
    <dgm:pt modelId="{37552D8A-1572-4A59-9876-B393A07DB48F}" type="pres">
      <dgm:prSet presAssocID="{4D560089-5216-4077-99E2-AEADF931169B}" presName="ParentText" presStyleLbl="node1" presStyleIdx="1" presStyleCnt="4">
        <dgm:presLayoutVars>
          <dgm:chMax val="1"/>
          <dgm:chPref val="1"/>
          <dgm:bulletEnabled val="1"/>
        </dgm:presLayoutVars>
      </dgm:prSet>
      <dgm:spPr/>
    </dgm:pt>
    <dgm:pt modelId="{32989FC0-8B46-49FC-9864-71F558FC06D6}" type="pres">
      <dgm:prSet presAssocID="{4D560089-5216-4077-99E2-AEADF931169B}" presName="ChildText" presStyleLbl="revTx" presStyleIdx="1" presStyleCnt="4">
        <dgm:presLayoutVars>
          <dgm:chMax val="0"/>
          <dgm:chPref val="0"/>
          <dgm:bulletEnabled val="1"/>
        </dgm:presLayoutVars>
      </dgm:prSet>
      <dgm:spPr/>
    </dgm:pt>
    <dgm:pt modelId="{64E6125B-FAB0-4CC3-8632-B86590496454}" type="pres">
      <dgm:prSet presAssocID="{7B8A65F3-98D6-43F9-BFFC-0837F244D52C}" presName="sibTrans" presStyleCnt="0"/>
      <dgm:spPr/>
    </dgm:pt>
    <dgm:pt modelId="{574AEA89-C601-485D-84F7-E2E9FB6FAF0E}" type="pres">
      <dgm:prSet presAssocID="{473C7149-40B8-4DCE-A0E4-86DF5BB9FAE4}" presName="composite" presStyleCnt="0"/>
      <dgm:spPr/>
    </dgm:pt>
    <dgm:pt modelId="{C861B65C-CB09-4605-9846-A3BDD80859C2}" type="pres">
      <dgm:prSet presAssocID="{473C7149-40B8-4DCE-A0E4-86DF5BB9FAE4}" presName="bentUpArrow1" presStyleLbl="alignImgPlace1" presStyleIdx="2" presStyleCnt="3"/>
      <dgm:spPr/>
    </dgm:pt>
    <dgm:pt modelId="{13E481AF-804B-428D-8EAE-457DE566E585}" type="pres">
      <dgm:prSet presAssocID="{473C7149-40B8-4DCE-A0E4-86DF5BB9FAE4}" presName="ParentText" presStyleLbl="node1" presStyleIdx="2" presStyleCnt="4">
        <dgm:presLayoutVars>
          <dgm:chMax val="1"/>
          <dgm:chPref val="1"/>
          <dgm:bulletEnabled val="1"/>
        </dgm:presLayoutVars>
      </dgm:prSet>
      <dgm:spPr/>
    </dgm:pt>
    <dgm:pt modelId="{684AF1F4-D06F-4C6B-9752-F9529ABBE6BE}" type="pres">
      <dgm:prSet presAssocID="{473C7149-40B8-4DCE-A0E4-86DF5BB9FAE4}" presName="ChildText" presStyleLbl="revTx" presStyleIdx="2" presStyleCnt="4">
        <dgm:presLayoutVars>
          <dgm:chMax val="0"/>
          <dgm:chPref val="0"/>
          <dgm:bulletEnabled val="1"/>
        </dgm:presLayoutVars>
      </dgm:prSet>
      <dgm:spPr/>
    </dgm:pt>
    <dgm:pt modelId="{6A7D441E-049D-4482-B8DE-35B11E5DC48B}" type="pres">
      <dgm:prSet presAssocID="{CAA15135-D9BE-4E00-BBF0-B474510021BE}" presName="sibTrans" presStyleCnt="0"/>
      <dgm:spPr/>
    </dgm:pt>
    <dgm:pt modelId="{F32F1565-9E29-496C-A67C-CC592570123C}" type="pres">
      <dgm:prSet presAssocID="{87CBCC5F-34D9-44D9-8D61-7CE208EAA6FA}" presName="composite" presStyleCnt="0"/>
      <dgm:spPr/>
    </dgm:pt>
    <dgm:pt modelId="{0D9F70C1-1147-4E98-890B-1D3940CB006F}" type="pres">
      <dgm:prSet presAssocID="{87CBCC5F-34D9-44D9-8D61-7CE208EAA6FA}" presName="ParentText" presStyleLbl="node1" presStyleIdx="3" presStyleCnt="4">
        <dgm:presLayoutVars>
          <dgm:chMax val="1"/>
          <dgm:chPref val="1"/>
          <dgm:bulletEnabled val="1"/>
        </dgm:presLayoutVars>
      </dgm:prSet>
      <dgm:spPr/>
    </dgm:pt>
    <dgm:pt modelId="{4510911A-0E81-4E73-81C1-6C5DFDE37DD8}" type="pres">
      <dgm:prSet presAssocID="{87CBCC5F-34D9-44D9-8D61-7CE208EAA6FA}" presName="FinalChildText" presStyleLbl="revTx" presStyleIdx="3" presStyleCnt="4">
        <dgm:presLayoutVars>
          <dgm:chMax val="0"/>
          <dgm:chPref val="0"/>
          <dgm:bulletEnabled val="1"/>
        </dgm:presLayoutVars>
      </dgm:prSet>
      <dgm:spPr/>
    </dgm:pt>
  </dgm:ptLst>
  <dgm:cxnLst>
    <dgm:cxn modelId="{416CF10C-7C00-43A5-BC1F-5B137C10A5F8}" type="presOf" srcId="{5745E530-81FF-4C3F-8A9B-07D3A8FC6874}" destId="{0E7CD641-D910-4463-855A-A987A5E460D2}" srcOrd="0" destOrd="0" presId="urn:microsoft.com/office/officeart/2005/8/layout/StepDownProcess"/>
    <dgm:cxn modelId="{65D22211-9B39-4176-90FC-1F34806D2303}" type="presOf" srcId="{A28AA0C2-A81C-4209-9724-F3BD6E8F0E9D}" destId="{684AF1F4-D06F-4C6B-9752-F9529ABBE6BE}" srcOrd="0" destOrd="0" presId="urn:microsoft.com/office/officeart/2005/8/layout/StepDownProcess"/>
    <dgm:cxn modelId="{07DED017-0170-468E-BD7C-08884CAEA8DE}" type="presOf" srcId="{36EFB2D3-DA60-4F02-B0D9-B350D3F8C3E9}" destId="{4510911A-0E81-4E73-81C1-6C5DFDE37DD8}" srcOrd="0" destOrd="0" presId="urn:microsoft.com/office/officeart/2005/8/layout/StepDownProcess"/>
    <dgm:cxn modelId="{742E682A-4545-403C-B49D-25C96A89A129}" type="presOf" srcId="{7DC48F12-BB57-44CC-A1AF-3F5BE857EF6A}" destId="{684AF1F4-D06F-4C6B-9752-F9529ABBE6BE}" srcOrd="0" destOrd="1" presId="urn:microsoft.com/office/officeart/2005/8/layout/StepDownProcess"/>
    <dgm:cxn modelId="{4B704935-2761-408A-A68D-D3B2A2426058}" type="presOf" srcId="{CAEA569D-5BA8-4567-B6B0-46BD79D66150}" destId="{C2E62E3E-F9F0-447D-9F9F-B8DE659E7297}" srcOrd="0" destOrd="0" presId="urn:microsoft.com/office/officeart/2005/8/layout/StepDownProcess"/>
    <dgm:cxn modelId="{DD21C763-B4D8-4BA8-8D08-0A5057590371}" srcId="{5745E530-81FF-4C3F-8A9B-07D3A8FC6874}" destId="{CAEA569D-5BA8-4567-B6B0-46BD79D66150}" srcOrd="0" destOrd="0" parTransId="{954402DA-9B1D-4257-841D-CEFB22547C57}" sibTransId="{50EC12BA-11D5-4510-9469-42203FEC6F61}"/>
    <dgm:cxn modelId="{90F5E36B-202B-4B56-A344-88C6E54E20C7}" srcId="{473C7149-40B8-4DCE-A0E4-86DF5BB9FAE4}" destId="{7DC48F12-BB57-44CC-A1AF-3F5BE857EF6A}" srcOrd="1" destOrd="0" parTransId="{15F129FB-2760-4EFD-84FB-E9B6BE54591E}" sibTransId="{37B4D7B1-9FC7-4055-ACB4-42414DA3BE7F}"/>
    <dgm:cxn modelId="{59621352-CA80-4C1F-A0D9-B6CC1C9E2962}" type="presOf" srcId="{7DB1265A-CB5F-4D52-BD0A-BBF66BACAFFC}" destId="{684AF1F4-D06F-4C6B-9752-F9529ABBE6BE}" srcOrd="0" destOrd="2" presId="urn:microsoft.com/office/officeart/2005/8/layout/StepDownProcess"/>
    <dgm:cxn modelId="{BC4A0354-C13E-4357-8AB3-1A398B485A88}" type="presOf" srcId="{87CBCC5F-34D9-44D9-8D61-7CE208EAA6FA}" destId="{0D9F70C1-1147-4E98-890B-1D3940CB006F}" srcOrd="0" destOrd="0" presId="urn:microsoft.com/office/officeart/2005/8/layout/StepDownProcess"/>
    <dgm:cxn modelId="{0783CC7D-07D1-4100-9A4D-11A0F822FE94}" srcId="{4D560089-5216-4077-99E2-AEADF931169B}" destId="{7919BA29-2ABF-45C6-945D-E6A28CAAE557}" srcOrd="0" destOrd="0" parTransId="{C81D12C1-0B6B-499D-ACFC-FAF1E2FD6017}" sibTransId="{A14CEA83-4D94-4755-BC25-C9BCF91D3369}"/>
    <dgm:cxn modelId="{D204BF80-C8C6-4E4C-8B39-9FE89488BA08}" type="presOf" srcId="{7919BA29-2ABF-45C6-945D-E6A28CAAE557}" destId="{32989FC0-8B46-49FC-9864-71F558FC06D6}" srcOrd="0" destOrd="0" presId="urn:microsoft.com/office/officeart/2005/8/layout/StepDownProcess"/>
    <dgm:cxn modelId="{6D276B84-0A65-447D-9304-59A2D5CA1864}" srcId="{87CBCC5F-34D9-44D9-8D61-7CE208EAA6FA}" destId="{36EFB2D3-DA60-4F02-B0D9-B350D3F8C3E9}" srcOrd="0" destOrd="0" parTransId="{A9B3A662-9952-4269-B614-750D2413BAAB}" sibTransId="{277CFA3D-E7AE-4309-8474-145B06964ED1}"/>
    <dgm:cxn modelId="{F0C4A38B-AF9C-4EA4-A274-A832F44B0FFF}" srcId="{FAA83930-ACCA-498A-905B-4FE93B42924D}" destId="{4D560089-5216-4077-99E2-AEADF931169B}" srcOrd="1" destOrd="0" parTransId="{84BE3E5B-B0D1-4656-BC4E-AA02AE3E5AAB}" sibTransId="{7B8A65F3-98D6-43F9-BFFC-0837F244D52C}"/>
    <dgm:cxn modelId="{5954DE8E-FF37-4B5D-9B08-4D359627716A}" srcId="{FAA83930-ACCA-498A-905B-4FE93B42924D}" destId="{5745E530-81FF-4C3F-8A9B-07D3A8FC6874}" srcOrd="0" destOrd="0" parTransId="{B3E185F1-4601-4230-9007-94565CFAB016}" sibTransId="{B8773B61-443B-4735-B3F4-AD8A2A2CDBF1}"/>
    <dgm:cxn modelId="{0C624899-4699-43EF-B6D7-F77308AA2C11}" type="presOf" srcId="{FAA83930-ACCA-498A-905B-4FE93B42924D}" destId="{DBBF299C-9111-4EE8-BFC4-748CF57309A8}" srcOrd="0" destOrd="0" presId="urn:microsoft.com/office/officeart/2005/8/layout/StepDownProcess"/>
    <dgm:cxn modelId="{BE0501A8-2496-43A9-B50D-30EE9A1D723C}" type="presOf" srcId="{473C7149-40B8-4DCE-A0E4-86DF5BB9FAE4}" destId="{13E481AF-804B-428D-8EAE-457DE566E585}" srcOrd="0" destOrd="0" presId="urn:microsoft.com/office/officeart/2005/8/layout/StepDownProcess"/>
    <dgm:cxn modelId="{E07E13AD-2335-4BDC-8E6A-D72DA3CE83E6}" srcId="{473C7149-40B8-4DCE-A0E4-86DF5BB9FAE4}" destId="{7DB1265A-CB5F-4D52-BD0A-BBF66BACAFFC}" srcOrd="2" destOrd="0" parTransId="{EBE03B17-3BDC-475B-BE61-B53F2E546AFE}" sibTransId="{45B3F32B-6355-4F5C-B2C3-812FABE17709}"/>
    <dgm:cxn modelId="{1281B1E6-A066-444E-9AD3-9C1E4B20BA1B}" srcId="{FAA83930-ACCA-498A-905B-4FE93B42924D}" destId="{473C7149-40B8-4DCE-A0E4-86DF5BB9FAE4}" srcOrd="2" destOrd="0" parTransId="{D93368F8-9A21-4B3E-8CBD-B673596606BC}" sibTransId="{CAA15135-D9BE-4E00-BBF0-B474510021BE}"/>
    <dgm:cxn modelId="{6A20B2EC-B55A-4F81-A9EF-C3A40CE3FAEA}" srcId="{473C7149-40B8-4DCE-A0E4-86DF5BB9FAE4}" destId="{A28AA0C2-A81C-4209-9724-F3BD6E8F0E9D}" srcOrd="0" destOrd="0" parTransId="{13E930FE-0673-4296-9B93-B0196C6F34B5}" sibTransId="{0987A37C-AC3A-42A1-A902-1AFC587117E5}"/>
    <dgm:cxn modelId="{508B2BF2-93DA-4E80-90F2-E7E53A216D3A}" srcId="{FAA83930-ACCA-498A-905B-4FE93B42924D}" destId="{87CBCC5F-34D9-44D9-8D61-7CE208EAA6FA}" srcOrd="3" destOrd="0" parTransId="{23F5C0C8-8107-462E-8A8F-DEB997638849}" sibTransId="{DD20CD9A-615D-4911-AEC8-A86492084097}"/>
    <dgm:cxn modelId="{F43F29F6-D8F1-4DCF-8879-331C8C08C1BA}" type="presOf" srcId="{4D560089-5216-4077-99E2-AEADF931169B}" destId="{37552D8A-1572-4A59-9876-B393A07DB48F}" srcOrd="0" destOrd="0" presId="urn:microsoft.com/office/officeart/2005/8/layout/StepDownProcess"/>
    <dgm:cxn modelId="{2BF82F37-1E60-4E17-9444-C4AAB9ECAECE}" type="presParOf" srcId="{DBBF299C-9111-4EE8-BFC4-748CF57309A8}" destId="{A41C2200-B292-4DB7-BA10-E78ECDBD4131}" srcOrd="0" destOrd="0" presId="urn:microsoft.com/office/officeart/2005/8/layout/StepDownProcess"/>
    <dgm:cxn modelId="{F41A98DC-7CBC-4FF8-8D29-6DEE27D085EC}" type="presParOf" srcId="{A41C2200-B292-4DB7-BA10-E78ECDBD4131}" destId="{8D5822B9-7479-4B2F-BC76-099D7C0B67D2}" srcOrd="0" destOrd="0" presId="urn:microsoft.com/office/officeart/2005/8/layout/StepDownProcess"/>
    <dgm:cxn modelId="{62AAB84D-89D4-4284-AEBF-31D600BBA88B}" type="presParOf" srcId="{A41C2200-B292-4DB7-BA10-E78ECDBD4131}" destId="{0E7CD641-D910-4463-855A-A987A5E460D2}" srcOrd="1" destOrd="0" presId="urn:microsoft.com/office/officeart/2005/8/layout/StepDownProcess"/>
    <dgm:cxn modelId="{BA8FE509-A92A-454E-85AA-561A7532BAEF}" type="presParOf" srcId="{A41C2200-B292-4DB7-BA10-E78ECDBD4131}" destId="{C2E62E3E-F9F0-447D-9F9F-B8DE659E7297}" srcOrd="2" destOrd="0" presId="urn:microsoft.com/office/officeart/2005/8/layout/StepDownProcess"/>
    <dgm:cxn modelId="{1E503982-7EF8-4AC5-9F23-CF82AE22CF41}" type="presParOf" srcId="{DBBF299C-9111-4EE8-BFC4-748CF57309A8}" destId="{C2A3A1C0-34A3-4A4D-86FA-E1222E2243C0}" srcOrd="1" destOrd="0" presId="urn:microsoft.com/office/officeart/2005/8/layout/StepDownProcess"/>
    <dgm:cxn modelId="{BED20376-4052-4BB4-85AA-52E7F23BEE53}" type="presParOf" srcId="{DBBF299C-9111-4EE8-BFC4-748CF57309A8}" destId="{65CF0F59-94FC-49A1-9CB1-F052973C0C79}" srcOrd="2" destOrd="0" presId="urn:microsoft.com/office/officeart/2005/8/layout/StepDownProcess"/>
    <dgm:cxn modelId="{CF8371D3-6771-4BAC-9CE7-A965388601FC}" type="presParOf" srcId="{65CF0F59-94FC-49A1-9CB1-F052973C0C79}" destId="{37900507-F9B5-4E8B-875F-30811B00E5E8}" srcOrd="0" destOrd="0" presId="urn:microsoft.com/office/officeart/2005/8/layout/StepDownProcess"/>
    <dgm:cxn modelId="{5E20BAA0-88AC-43DE-9ABA-4F88BA4CD60D}" type="presParOf" srcId="{65CF0F59-94FC-49A1-9CB1-F052973C0C79}" destId="{37552D8A-1572-4A59-9876-B393A07DB48F}" srcOrd="1" destOrd="0" presId="urn:microsoft.com/office/officeart/2005/8/layout/StepDownProcess"/>
    <dgm:cxn modelId="{BC855588-2D6D-423E-9630-E599D5263B76}" type="presParOf" srcId="{65CF0F59-94FC-49A1-9CB1-F052973C0C79}" destId="{32989FC0-8B46-49FC-9864-71F558FC06D6}" srcOrd="2" destOrd="0" presId="urn:microsoft.com/office/officeart/2005/8/layout/StepDownProcess"/>
    <dgm:cxn modelId="{3A07701D-E239-4554-B5F6-6752EBD7847E}" type="presParOf" srcId="{DBBF299C-9111-4EE8-BFC4-748CF57309A8}" destId="{64E6125B-FAB0-4CC3-8632-B86590496454}" srcOrd="3" destOrd="0" presId="urn:microsoft.com/office/officeart/2005/8/layout/StepDownProcess"/>
    <dgm:cxn modelId="{10BFF1CF-8C9B-48D0-90EE-7ADBCDA47976}" type="presParOf" srcId="{DBBF299C-9111-4EE8-BFC4-748CF57309A8}" destId="{574AEA89-C601-485D-84F7-E2E9FB6FAF0E}" srcOrd="4" destOrd="0" presId="urn:microsoft.com/office/officeart/2005/8/layout/StepDownProcess"/>
    <dgm:cxn modelId="{6DB707A9-461B-428E-908B-63356DF454DB}" type="presParOf" srcId="{574AEA89-C601-485D-84F7-E2E9FB6FAF0E}" destId="{C861B65C-CB09-4605-9846-A3BDD80859C2}" srcOrd="0" destOrd="0" presId="urn:microsoft.com/office/officeart/2005/8/layout/StepDownProcess"/>
    <dgm:cxn modelId="{00DD1CC7-33DA-43C8-BE99-DAF4B85FE885}" type="presParOf" srcId="{574AEA89-C601-485D-84F7-E2E9FB6FAF0E}" destId="{13E481AF-804B-428D-8EAE-457DE566E585}" srcOrd="1" destOrd="0" presId="urn:microsoft.com/office/officeart/2005/8/layout/StepDownProcess"/>
    <dgm:cxn modelId="{8348ABFA-E062-4EFB-B750-AE67C757C07F}" type="presParOf" srcId="{574AEA89-C601-485D-84F7-E2E9FB6FAF0E}" destId="{684AF1F4-D06F-4C6B-9752-F9529ABBE6BE}" srcOrd="2" destOrd="0" presId="urn:microsoft.com/office/officeart/2005/8/layout/StepDownProcess"/>
    <dgm:cxn modelId="{E5AE4235-4340-438C-8520-10D0D242CC1C}" type="presParOf" srcId="{DBBF299C-9111-4EE8-BFC4-748CF57309A8}" destId="{6A7D441E-049D-4482-B8DE-35B11E5DC48B}" srcOrd="5" destOrd="0" presId="urn:microsoft.com/office/officeart/2005/8/layout/StepDownProcess"/>
    <dgm:cxn modelId="{F53EF988-E96C-40B1-8A17-718220411106}" type="presParOf" srcId="{DBBF299C-9111-4EE8-BFC4-748CF57309A8}" destId="{F32F1565-9E29-496C-A67C-CC592570123C}" srcOrd="6" destOrd="0" presId="urn:microsoft.com/office/officeart/2005/8/layout/StepDownProcess"/>
    <dgm:cxn modelId="{0614FD8C-E51B-4198-8060-4672D5B4315A}" type="presParOf" srcId="{F32F1565-9E29-496C-A67C-CC592570123C}" destId="{0D9F70C1-1147-4E98-890B-1D3940CB006F}" srcOrd="0" destOrd="0" presId="urn:microsoft.com/office/officeart/2005/8/layout/StepDownProcess"/>
    <dgm:cxn modelId="{A2137FE5-A6F9-43B8-8A29-B97F0AC45A1A}" type="presParOf" srcId="{F32F1565-9E29-496C-A67C-CC592570123C}" destId="{4510911A-0E81-4E73-81C1-6C5DFDE37DD8}"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822B9-7479-4B2F-BC76-099D7C0B67D2}">
      <dsp:nvSpPr>
        <dsp:cNvPr id="0" name=""/>
        <dsp:cNvSpPr/>
      </dsp:nvSpPr>
      <dsp:spPr>
        <a:xfrm rot="5400000">
          <a:off x="899757" y="832757"/>
          <a:ext cx="731342" cy="83260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7CD641-D910-4463-855A-A987A5E460D2}">
      <dsp:nvSpPr>
        <dsp:cNvPr id="0" name=""/>
        <dsp:cNvSpPr/>
      </dsp:nvSpPr>
      <dsp:spPr>
        <a:xfrm>
          <a:off x="705996" y="22050"/>
          <a:ext cx="1231149" cy="861764"/>
        </a:xfrm>
        <a:prstGeom prst="roundRect">
          <a:avLst>
            <a:gd name="adj" fmla="val 1667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Selección de datos de entrenamiento</a:t>
          </a:r>
        </a:p>
      </dsp:txBody>
      <dsp:txXfrm>
        <a:off x="748071" y="64125"/>
        <a:ext cx="1146999" cy="777614"/>
      </dsp:txXfrm>
    </dsp:sp>
    <dsp:sp modelId="{C2E62E3E-F9F0-447D-9F9F-B8DE659E7297}">
      <dsp:nvSpPr>
        <dsp:cNvPr id="0" name=""/>
        <dsp:cNvSpPr/>
      </dsp:nvSpPr>
      <dsp:spPr>
        <a:xfrm>
          <a:off x="1937145" y="104239"/>
          <a:ext cx="895420" cy="69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s-ES" sz="800" kern="1200" dirty="0"/>
            <a:t>Conjunto de datos</a:t>
          </a:r>
        </a:p>
      </dsp:txBody>
      <dsp:txXfrm>
        <a:off x="1937145" y="104239"/>
        <a:ext cx="895420" cy="696516"/>
      </dsp:txXfrm>
    </dsp:sp>
    <dsp:sp modelId="{37900507-F9B5-4E8B-875F-30811B00E5E8}">
      <dsp:nvSpPr>
        <dsp:cNvPr id="0" name=""/>
        <dsp:cNvSpPr/>
      </dsp:nvSpPr>
      <dsp:spPr>
        <a:xfrm rot="5400000">
          <a:off x="1920511" y="1800803"/>
          <a:ext cx="731342" cy="832607"/>
        </a:xfrm>
        <a:prstGeom prst="bentUpArrow">
          <a:avLst>
            <a:gd name="adj1" fmla="val 32840"/>
            <a:gd name="adj2" fmla="val 25000"/>
            <a:gd name="adj3" fmla="val 35780"/>
          </a:avLst>
        </a:prstGeom>
        <a:solidFill>
          <a:schemeClr val="accent1">
            <a:tint val="50000"/>
            <a:hueOff val="-8330"/>
            <a:satOff val="286"/>
            <a:lumOff val="-9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552D8A-1572-4A59-9876-B393A07DB48F}">
      <dsp:nvSpPr>
        <dsp:cNvPr id="0" name=""/>
        <dsp:cNvSpPr/>
      </dsp:nvSpPr>
      <dsp:spPr>
        <a:xfrm>
          <a:off x="1726750" y="990096"/>
          <a:ext cx="1231149" cy="861764"/>
        </a:xfrm>
        <a:prstGeom prst="roundRect">
          <a:avLst>
            <a:gd name="adj" fmla="val 16670"/>
          </a:avLst>
        </a:prstGeom>
        <a:solidFill>
          <a:schemeClr val="accent1">
            <a:shade val="50000"/>
            <a:hueOff val="167129"/>
            <a:satOff val="4478"/>
            <a:lumOff val="19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Selección de la función objetivo</a:t>
          </a:r>
        </a:p>
      </dsp:txBody>
      <dsp:txXfrm>
        <a:off x="1768825" y="1032171"/>
        <a:ext cx="1146999" cy="777614"/>
      </dsp:txXfrm>
    </dsp:sp>
    <dsp:sp modelId="{32989FC0-8B46-49FC-9864-71F558FC06D6}">
      <dsp:nvSpPr>
        <dsp:cNvPr id="0" name=""/>
        <dsp:cNvSpPr/>
      </dsp:nvSpPr>
      <dsp:spPr>
        <a:xfrm>
          <a:off x="2957899" y="1072285"/>
          <a:ext cx="895420" cy="69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s-ES" sz="800" kern="1200" dirty="0"/>
            <a:t>Que concepto objetivo se desea aprender</a:t>
          </a:r>
        </a:p>
      </dsp:txBody>
      <dsp:txXfrm>
        <a:off x="2957899" y="1072285"/>
        <a:ext cx="895420" cy="696516"/>
      </dsp:txXfrm>
    </dsp:sp>
    <dsp:sp modelId="{C861B65C-CB09-4605-9846-A3BDD80859C2}">
      <dsp:nvSpPr>
        <dsp:cNvPr id="0" name=""/>
        <dsp:cNvSpPr/>
      </dsp:nvSpPr>
      <dsp:spPr>
        <a:xfrm rot="5400000">
          <a:off x="2941265" y="2768850"/>
          <a:ext cx="731342" cy="832607"/>
        </a:xfrm>
        <a:prstGeom prst="bentUpArrow">
          <a:avLst>
            <a:gd name="adj1" fmla="val 32840"/>
            <a:gd name="adj2" fmla="val 25000"/>
            <a:gd name="adj3" fmla="val 35780"/>
          </a:avLst>
        </a:prstGeom>
        <a:solidFill>
          <a:schemeClr val="accent1">
            <a:tint val="50000"/>
            <a:hueOff val="-16660"/>
            <a:satOff val="572"/>
            <a:lumOff val="-18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E481AF-804B-428D-8EAE-457DE566E585}">
      <dsp:nvSpPr>
        <dsp:cNvPr id="0" name=""/>
        <dsp:cNvSpPr/>
      </dsp:nvSpPr>
      <dsp:spPr>
        <a:xfrm>
          <a:off x="2747504" y="1958142"/>
          <a:ext cx="1231149" cy="861764"/>
        </a:xfrm>
        <a:prstGeom prst="roundRect">
          <a:avLst>
            <a:gd name="adj" fmla="val 16670"/>
          </a:avLst>
        </a:prstGeom>
        <a:solidFill>
          <a:schemeClr val="accent1">
            <a:shade val="50000"/>
            <a:hueOff val="334258"/>
            <a:satOff val="8955"/>
            <a:lumOff val="394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Selección del algoritmo de aprendizaje</a:t>
          </a:r>
        </a:p>
      </dsp:txBody>
      <dsp:txXfrm>
        <a:off x="2789579" y="2000217"/>
        <a:ext cx="1146999" cy="777614"/>
      </dsp:txXfrm>
    </dsp:sp>
    <dsp:sp modelId="{684AF1F4-D06F-4C6B-9752-F9529ABBE6BE}">
      <dsp:nvSpPr>
        <dsp:cNvPr id="0" name=""/>
        <dsp:cNvSpPr/>
      </dsp:nvSpPr>
      <dsp:spPr>
        <a:xfrm>
          <a:off x="3978653" y="2040331"/>
          <a:ext cx="895420" cy="69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s-ES" sz="800" kern="1200" dirty="0"/>
            <a:t>Árboles</a:t>
          </a:r>
        </a:p>
        <a:p>
          <a:pPr marL="57150" lvl="1" indent="-57150" algn="l" defTabSz="355600">
            <a:lnSpc>
              <a:spcPct val="90000"/>
            </a:lnSpc>
            <a:spcBef>
              <a:spcPct val="0"/>
            </a:spcBef>
            <a:spcAft>
              <a:spcPct val="15000"/>
            </a:spcAft>
            <a:buChar char="•"/>
          </a:pPr>
          <a:r>
            <a:rPr lang="es-ES" sz="800" kern="1200" dirty="0"/>
            <a:t>Reglas de asociación</a:t>
          </a:r>
        </a:p>
        <a:p>
          <a:pPr marL="57150" lvl="1" indent="-57150" algn="l" defTabSz="355600">
            <a:lnSpc>
              <a:spcPct val="90000"/>
            </a:lnSpc>
            <a:spcBef>
              <a:spcPct val="0"/>
            </a:spcBef>
            <a:spcAft>
              <a:spcPct val="15000"/>
            </a:spcAft>
            <a:buChar char="•"/>
          </a:pPr>
          <a:r>
            <a:rPr lang="es-ES" sz="800" kern="1200" dirty="0"/>
            <a:t>Redes neuronales</a:t>
          </a:r>
        </a:p>
      </dsp:txBody>
      <dsp:txXfrm>
        <a:off x="3978653" y="2040331"/>
        <a:ext cx="895420" cy="696516"/>
      </dsp:txXfrm>
    </dsp:sp>
    <dsp:sp modelId="{0D9F70C1-1147-4E98-890B-1D3940CB006F}">
      <dsp:nvSpPr>
        <dsp:cNvPr id="0" name=""/>
        <dsp:cNvSpPr/>
      </dsp:nvSpPr>
      <dsp:spPr>
        <a:xfrm>
          <a:off x="3768258" y="2926189"/>
          <a:ext cx="1231149" cy="861764"/>
        </a:xfrm>
        <a:prstGeom prst="roundRect">
          <a:avLst>
            <a:gd name="adj" fmla="val 16670"/>
          </a:avLst>
        </a:prstGeom>
        <a:solidFill>
          <a:schemeClr val="accent1">
            <a:shade val="50000"/>
            <a:hueOff val="167129"/>
            <a:satOff val="4478"/>
            <a:lumOff val="19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Evaluación y validación de los resultados</a:t>
          </a:r>
        </a:p>
      </dsp:txBody>
      <dsp:txXfrm>
        <a:off x="3810333" y="2968264"/>
        <a:ext cx="1146999" cy="777614"/>
      </dsp:txXfrm>
    </dsp:sp>
    <dsp:sp modelId="{4510911A-0E81-4E73-81C1-6C5DFDE37DD8}">
      <dsp:nvSpPr>
        <dsp:cNvPr id="0" name=""/>
        <dsp:cNvSpPr/>
      </dsp:nvSpPr>
      <dsp:spPr>
        <a:xfrm>
          <a:off x="4999407" y="3008377"/>
          <a:ext cx="895420" cy="69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s-ES" sz="1100" kern="1200" dirty="0"/>
            <a:t>Validación cruzada o datos de prueba</a:t>
          </a:r>
        </a:p>
      </dsp:txBody>
      <dsp:txXfrm>
        <a:off x="4999407" y="3008377"/>
        <a:ext cx="895420" cy="69651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xfrm>
            <a:off x="939800" y="750888"/>
            <a:ext cx="5008563" cy="3757612"/>
          </a:xfrm>
          <a:prstGeom prst="rect">
            <a:avLst/>
          </a:prstGeom>
        </p:spPr>
        <p:txBody>
          <a:bodyPr lIns="96606" tIns="48303" rIns="96606" bIns="48303"/>
          <a:lstStyle/>
          <a:p>
            <a:endParaRPr/>
          </a:p>
        </p:txBody>
      </p:sp>
      <p:sp>
        <p:nvSpPr>
          <p:cNvPr id="108" name="Shape 108"/>
          <p:cNvSpPr>
            <a:spLocks noGrp="1"/>
          </p:cNvSpPr>
          <p:nvPr>
            <p:ph type="body" sz="quarter" idx="1"/>
          </p:nvPr>
        </p:nvSpPr>
        <p:spPr>
          <a:xfrm>
            <a:off x="918422" y="4758889"/>
            <a:ext cx="5051320" cy="4508421"/>
          </a:xfrm>
          <a:prstGeom prst="rect">
            <a:avLst/>
          </a:prstGeom>
        </p:spPr>
        <p:txBody>
          <a:bodyPr lIns="96606" tIns="48303" rIns="96606" bIns="48303"/>
          <a:lstStyle/>
          <a:p>
            <a:endParaRPr/>
          </a:p>
        </p:txBody>
      </p:sp>
    </p:spTree>
    <p:extLst>
      <p:ext uri="{BB962C8B-B14F-4D97-AF65-F5344CB8AC3E}">
        <p14:creationId xmlns:p14="http://schemas.microsoft.com/office/powerpoint/2010/main" val="1964246670"/>
      </p:ext>
    </p:extLst>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iapositiva de título">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En blanc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y objeto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xfrm>
            <a:off x="628650" y="365128"/>
            <a:ext cx="7886700" cy="1325563"/>
          </a:xfrm>
          <a:prstGeom prst="rect">
            <a:avLst/>
          </a:prstGeom>
        </p:spPr>
        <p:txBody>
          <a:bodyPr/>
          <a:lstStyle/>
          <a:p>
            <a:r>
              <a:t>Texto del título</a:t>
            </a:r>
          </a:p>
        </p:txBody>
      </p:sp>
      <p:sp>
        <p:nvSpPr>
          <p:cNvPr id="19" name="Shape 19"/>
          <p:cNvSpPr>
            <a:spLocks noGrp="1"/>
          </p:cNvSpPr>
          <p:nvPr>
            <p:ph type="body" idx="1"/>
          </p:nvPr>
        </p:nvSpPr>
        <p:spPr>
          <a:xfrm>
            <a:off x="628650" y="1825624"/>
            <a:ext cx="7886700" cy="4351339"/>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20" name="Shape 20"/>
          <p:cNvSpPr>
            <a:spLocks noGrp="1"/>
          </p:cNvSpPr>
          <p:nvPr>
            <p:ph type="sldNum" sz="quarter" idx="2"/>
          </p:nvPr>
        </p:nvSpPr>
        <p:spPr>
          <a:xfrm>
            <a:off x="8152111" y="6400416"/>
            <a:ext cx="363239" cy="276999"/>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os objeto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 name="Shape 36"/>
          <p:cNvSpPr>
            <a:spLocks noGrp="1"/>
          </p:cNvSpPr>
          <p:nvPr>
            <p:ph type="title"/>
          </p:nvPr>
        </p:nvSpPr>
        <p:spPr>
          <a:xfrm>
            <a:off x="628650" y="365128"/>
            <a:ext cx="7886700" cy="1325563"/>
          </a:xfrm>
          <a:prstGeom prst="rect">
            <a:avLst/>
          </a:prstGeom>
        </p:spPr>
        <p:txBody>
          <a:bodyPr/>
          <a:lstStyle/>
          <a:p>
            <a:r>
              <a:t>Texto del título</a:t>
            </a:r>
          </a:p>
        </p:txBody>
      </p:sp>
      <p:sp>
        <p:nvSpPr>
          <p:cNvPr id="37" name="Shape 37"/>
          <p:cNvSpPr>
            <a:spLocks noGrp="1"/>
          </p:cNvSpPr>
          <p:nvPr>
            <p:ph type="body" sz="half" idx="1"/>
          </p:nvPr>
        </p:nvSpPr>
        <p:spPr>
          <a:xfrm>
            <a:off x="628650" y="1825624"/>
            <a:ext cx="3886200" cy="4351339"/>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38" name="Shape 38"/>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ació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Shape 45"/>
          <p:cNvSpPr>
            <a:spLocks noGrp="1"/>
          </p:cNvSpPr>
          <p:nvPr>
            <p:ph type="title"/>
          </p:nvPr>
        </p:nvSpPr>
        <p:spPr>
          <a:xfrm>
            <a:off x="629841" y="365128"/>
            <a:ext cx="7886700" cy="1325563"/>
          </a:xfrm>
          <a:prstGeom prst="rect">
            <a:avLst/>
          </a:prstGeom>
        </p:spPr>
        <p:txBody>
          <a:bodyPr/>
          <a:lstStyle/>
          <a:p>
            <a:r>
              <a:t>Texto del título</a:t>
            </a:r>
          </a:p>
        </p:txBody>
      </p:sp>
      <p:sp>
        <p:nvSpPr>
          <p:cNvPr id="46" name="Shape 46"/>
          <p:cNvSpPr>
            <a:spLocks noGrp="1"/>
          </p:cNvSpPr>
          <p:nvPr>
            <p:ph type="body" sz="quarter" idx="1"/>
          </p:nvPr>
        </p:nvSpPr>
        <p:spPr>
          <a:xfrm>
            <a:off x="629842" y="1681163"/>
            <a:ext cx="3868340" cy="823912"/>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Nivel de texto 1</a:t>
            </a:r>
          </a:p>
          <a:p>
            <a:pPr lvl="1"/>
            <a:r>
              <a:t>Nivel de texto 2</a:t>
            </a:r>
          </a:p>
          <a:p>
            <a:pPr lvl="2"/>
            <a:r>
              <a:t>Nivel de texto 3</a:t>
            </a:r>
          </a:p>
          <a:p>
            <a:pPr lvl="3"/>
            <a:r>
              <a:t>Nivel de texto 4</a:t>
            </a:r>
          </a:p>
          <a:p>
            <a:pPr lvl="4"/>
            <a:r>
              <a:t>Nivel de texto 5</a:t>
            </a:r>
          </a:p>
        </p:txBody>
      </p:sp>
      <p:sp>
        <p:nvSpPr>
          <p:cNvPr id="47" name="Shape 47"/>
          <p:cNvSpPr>
            <a:spLocks noGrp="1"/>
          </p:cNvSpPr>
          <p:nvPr>
            <p:ph type="body" sz="quarter" idx="13"/>
          </p:nvPr>
        </p:nvSpPr>
        <p:spPr>
          <a:xfrm>
            <a:off x="4629151" y="1681163"/>
            <a:ext cx="3887391" cy="823912"/>
          </a:xfrm>
          <a:prstGeom prst="rect">
            <a:avLst/>
          </a:prstGeom>
        </p:spPr>
        <p:txBody>
          <a:bodyPr anchor="b"/>
          <a:lstStyle>
            <a:lvl1pPr marL="0" indent="0">
              <a:buSzTx/>
              <a:buFontTx/>
              <a:buNone/>
              <a:defRPr sz="2400" b="1"/>
            </a:lvl1pPr>
          </a:lstStyle>
          <a:p>
            <a:pPr marL="0" indent="0">
              <a:buSzTx/>
              <a:buFontTx/>
              <a:buNone/>
              <a:defRPr sz="2400" b="1"/>
            </a:pPr>
            <a:endParaRPr/>
          </a:p>
        </p:txBody>
      </p:sp>
      <p:sp>
        <p:nvSpPr>
          <p:cNvPr id="48" name="Shape 48"/>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olo el títul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5" name="Shape 55"/>
          <p:cNvSpPr>
            <a:spLocks noGrp="1"/>
          </p:cNvSpPr>
          <p:nvPr>
            <p:ph type="title"/>
          </p:nvPr>
        </p:nvSpPr>
        <p:spPr>
          <a:xfrm>
            <a:off x="628650" y="365128"/>
            <a:ext cx="7886700" cy="1325563"/>
          </a:xfrm>
          <a:prstGeom prst="rect">
            <a:avLst/>
          </a:prstGeom>
        </p:spPr>
        <p:txBody>
          <a:bodyPr/>
          <a:lstStyle/>
          <a:p>
            <a:r>
              <a:t>Texto del título</a:t>
            </a:r>
          </a:p>
        </p:txBody>
      </p:sp>
      <p:sp>
        <p:nvSpPr>
          <p:cNvPr id="56" name="Shape 56"/>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ido con títul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Shape 63"/>
          <p:cNvSpPr>
            <a:spLocks noGrp="1"/>
          </p:cNvSpPr>
          <p:nvPr>
            <p:ph type="title"/>
          </p:nvPr>
        </p:nvSpPr>
        <p:spPr>
          <a:xfrm>
            <a:off x="629841" y="457200"/>
            <a:ext cx="2949178" cy="1600200"/>
          </a:xfrm>
          <a:prstGeom prst="rect">
            <a:avLst/>
          </a:prstGeom>
        </p:spPr>
        <p:txBody>
          <a:bodyPr anchor="b"/>
          <a:lstStyle>
            <a:lvl1pPr>
              <a:defRPr sz="3200"/>
            </a:lvl1pPr>
          </a:lstStyle>
          <a:p>
            <a:r>
              <a:t>Texto del título</a:t>
            </a:r>
          </a:p>
        </p:txBody>
      </p:sp>
      <p:sp>
        <p:nvSpPr>
          <p:cNvPr id="64" name="Shape 64"/>
          <p:cNvSpPr>
            <a:spLocks noGrp="1"/>
          </p:cNvSpPr>
          <p:nvPr>
            <p:ph type="body" sz="half" idx="1"/>
          </p:nvPr>
        </p:nvSpPr>
        <p:spPr>
          <a:xfrm>
            <a:off x="3887391" y="987425"/>
            <a:ext cx="4629150" cy="4873626"/>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Nivel de texto 1</a:t>
            </a:r>
          </a:p>
          <a:p>
            <a:pPr lvl="1"/>
            <a:r>
              <a:t>Nivel de texto 2</a:t>
            </a:r>
          </a:p>
          <a:p>
            <a:pPr lvl="2"/>
            <a:r>
              <a:t>Nivel de texto 3</a:t>
            </a:r>
          </a:p>
          <a:p>
            <a:pPr lvl="3"/>
            <a:r>
              <a:t>Nivel de texto 4</a:t>
            </a:r>
          </a:p>
          <a:p>
            <a:pPr lvl="4"/>
            <a:r>
              <a:t>Nivel de texto 5</a:t>
            </a:r>
          </a:p>
        </p:txBody>
      </p:sp>
      <p:sp>
        <p:nvSpPr>
          <p:cNvPr id="65" name="Shape 65"/>
          <p:cNvSpPr>
            <a:spLocks noGrp="1"/>
          </p:cNvSpPr>
          <p:nvPr>
            <p:ph type="body" sz="quarter" idx="13"/>
          </p:nvPr>
        </p:nvSpPr>
        <p:spPr>
          <a:xfrm>
            <a:off x="629841" y="2057401"/>
            <a:ext cx="2949178" cy="3811589"/>
          </a:xfrm>
          <a:prstGeom prst="rect">
            <a:avLst/>
          </a:prstGeom>
        </p:spPr>
        <p:txBody>
          <a:bodyPr/>
          <a:lstStyle>
            <a:lvl1pPr marL="0" indent="0">
              <a:buSzTx/>
              <a:buFontTx/>
              <a:buNone/>
              <a:defRPr sz="1600"/>
            </a:lvl1pPr>
          </a:lstStyle>
          <a:p>
            <a:pPr marL="0" indent="0">
              <a:buSzTx/>
              <a:buFontTx/>
              <a:buNone/>
              <a:defRPr sz="1600"/>
            </a:pPr>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Imagen con títul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3" name="Shape 73"/>
          <p:cNvSpPr>
            <a:spLocks noGrp="1"/>
          </p:cNvSpPr>
          <p:nvPr>
            <p:ph type="title"/>
          </p:nvPr>
        </p:nvSpPr>
        <p:spPr>
          <a:xfrm>
            <a:off x="629841" y="457200"/>
            <a:ext cx="2949178" cy="1600200"/>
          </a:xfrm>
          <a:prstGeom prst="rect">
            <a:avLst/>
          </a:prstGeom>
        </p:spPr>
        <p:txBody>
          <a:bodyPr anchor="b"/>
          <a:lstStyle>
            <a:lvl1pPr>
              <a:defRPr sz="3200"/>
            </a:lvl1pPr>
          </a:lstStyle>
          <a:p>
            <a:r>
              <a:t>Texto del título</a:t>
            </a:r>
          </a:p>
        </p:txBody>
      </p:sp>
      <p:sp>
        <p:nvSpPr>
          <p:cNvPr id="74" name="Shape 74"/>
          <p:cNvSpPr>
            <a:spLocks noGrp="1"/>
          </p:cNvSpPr>
          <p:nvPr>
            <p:ph type="pic" sz="half" idx="13"/>
          </p:nvPr>
        </p:nvSpPr>
        <p:spPr>
          <a:xfrm>
            <a:off x="3887391" y="987425"/>
            <a:ext cx="4629150" cy="4873626"/>
          </a:xfrm>
          <a:prstGeom prst="rect">
            <a:avLst/>
          </a:prstGeom>
        </p:spPr>
        <p:txBody>
          <a:bodyPr lIns="91439" rIns="91439">
            <a:noAutofit/>
          </a:bodyPr>
          <a:lstStyle/>
          <a:p>
            <a:endParaRPr/>
          </a:p>
        </p:txBody>
      </p:sp>
      <p:sp>
        <p:nvSpPr>
          <p:cNvPr id="75" name="Shape 75"/>
          <p:cNvSpPr>
            <a:spLocks noGrp="1"/>
          </p:cNvSpPr>
          <p:nvPr>
            <p:ph type="body" sz="quarter" idx="1"/>
          </p:nvPr>
        </p:nvSpPr>
        <p:spPr>
          <a:xfrm>
            <a:off x="629841" y="2057401"/>
            <a:ext cx="2949178" cy="3811589"/>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Nivel de texto 1</a:t>
            </a:r>
          </a:p>
          <a:p>
            <a:pPr lvl="1"/>
            <a:r>
              <a:t>Nivel de texto 2</a:t>
            </a:r>
          </a:p>
          <a:p>
            <a:pPr lvl="2"/>
            <a:r>
              <a:t>Nivel de texto 3</a:t>
            </a:r>
          </a:p>
          <a:p>
            <a:pPr lvl="3"/>
            <a:r>
              <a:t>Nivel de texto 4</a:t>
            </a:r>
          </a:p>
          <a:p>
            <a:pPr lvl="4"/>
            <a:r>
              <a:t>Nivel de texto 5</a:t>
            </a:r>
          </a:p>
        </p:txBody>
      </p:sp>
      <p:sp>
        <p:nvSpPr>
          <p:cNvPr id="76" name="Shape 76"/>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ítulo y texto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 name="Shape 83"/>
          <p:cNvSpPr>
            <a:spLocks noGrp="1"/>
          </p:cNvSpPr>
          <p:nvPr>
            <p:ph type="title"/>
          </p:nvPr>
        </p:nvSpPr>
        <p:spPr>
          <a:xfrm>
            <a:off x="628650" y="365128"/>
            <a:ext cx="7886700" cy="1325563"/>
          </a:xfrm>
          <a:prstGeom prst="rect">
            <a:avLst/>
          </a:prstGeom>
        </p:spPr>
        <p:txBody>
          <a:bodyPr/>
          <a:lstStyle/>
          <a:p>
            <a:r>
              <a:t>Texto del título</a:t>
            </a:r>
          </a:p>
        </p:txBody>
      </p:sp>
      <p:sp>
        <p:nvSpPr>
          <p:cNvPr id="84" name="Shape 84"/>
          <p:cNvSpPr>
            <a:spLocks noGrp="1"/>
          </p:cNvSpPr>
          <p:nvPr>
            <p:ph type="body" idx="1"/>
          </p:nvPr>
        </p:nvSpPr>
        <p:spPr>
          <a:xfrm>
            <a:off x="628650" y="1825624"/>
            <a:ext cx="7886700" cy="4351339"/>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85" name="Shape 85"/>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ítulo vertical y tex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2" name="Shape 92"/>
          <p:cNvSpPr>
            <a:spLocks noGrp="1"/>
          </p:cNvSpPr>
          <p:nvPr>
            <p:ph type="title"/>
          </p:nvPr>
        </p:nvSpPr>
        <p:spPr>
          <a:xfrm>
            <a:off x="6543676" y="365126"/>
            <a:ext cx="1971675" cy="5811839"/>
          </a:xfrm>
          <a:prstGeom prst="rect">
            <a:avLst/>
          </a:prstGeom>
        </p:spPr>
        <p:txBody>
          <a:bodyPr/>
          <a:lstStyle/>
          <a:p>
            <a:r>
              <a:t>Texto del título</a:t>
            </a:r>
          </a:p>
        </p:txBody>
      </p:sp>
      <p:sp>
        <p:nvSpPr>
          <p:cNvPr id="93" name="Shape 93"/>
          <p:cNvSpPr>
            <a:spLocks noGrp="1"/>
          </p:cNvSpPr>
          <p:nvPr>
            <p:ph type="body" idx="1"/>
          </p:nvPr>
        </p:nvSpPr>
        <p:spPr>
          <a:xfrm>
            <a:off x="628651" y="365126"/>
            <a:ext cx="5800725" cy="5811839"/>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94" name="Shape 94"/>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4"/>
            <a:ext cx="8229600" cy="1508126"/>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Texto del título</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Nivel de texto 1</a:t>
            </a:r>
          </a:p>
          <a:p>
            <a:pPr lvl="1"/>
            <a:r>
              <a:t>Nivel de texto 2</a:t>
            </a:r>
          </a:p>
          <a:p>
            <a:pPr lvl="2"/>
            <a:r>
              <a:t>Nivel de texto 3</a:t>
            </a:r>
          </a:p>
          <a:p>
            <a:pPr lvl="3"/>
            <a:r>
              <a:t>Nivel de texto 4</a:t>
            </a:r>
          </a:p>
          <a:p>
            <a:pPr lvl="4"/>
            <a:r>
              <a:t>Nivel de texto 5</a:t>
            </a:r>
          </a:p>
        </p:txBody>
      </p:sp>
      <p:sp>
        <p:nvSpPr>
          <p:cNvPr id="4" name="Shape 4"/>
          <p:cNvSpPr>
            <a:spLocks noGrp="1"/>
          </p:cNvSpPr>
          <p:nvPr>
            <p:ph type="sldNum" sz="quarter" idx="2"/>
          </p:nvPr>
        </p:nvSpPr>
        <p:spPr>
          <a:xfrm>
            <a:off x="6189961" y="6217851"/>
            <a:ext cx="363239" cy="276999"/>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8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5581" y="6019059"/>
            <a:ext cx="2375036" cy="421377"/>
          </a:xfrm>
          <a:prstGeom prst="rect">
            <a:avLst/>
          </a:prstGeom>
        </p:spPr>
      </p:pic>
      <p:sp>
        <p:nvSpPr>
          <p:cNvPr id="5" name="Título 2"/>
          <p:cNvSpPr txBox="1">
            <a:spLocks/>
          </p:cNvSpPr>
          <p:nvPr/>
        </p:nvSpPr>
        <p:spPr>
          <a:xfrm>
            <a:off x="233917" y="4321364"/>
            <a:ext cx="8632309" cy="1535149"/>
          </a:xfrm>
          <a:prstGeom prst="rect">
            <a:avLst/>
          </a:prstGeom>
        </p:spPr>
        <p:txBody>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endParaRPr lang="es-CO" sz="1400" b="1" dirty="0">
              <a:solidFill>
                <a:schemeClr val="tx1">
                  <a:lumMod val="50000"/>
                  <a:lumOff val="50000"/>
                </a:schemeClr>
              </a:solidFill>
            </a:endParaRPr>
          </a:p>
          <a:p>
            <a:pPr algn="ctr" hangingPunct="1"/>
            <a:r>
              <a:rPr lang="es-CO" sz="1800" b="1" dirty="0">
                <a:solidFill>
                  <a:schemeClr val="tx1"/>
                </a:solidFill>
              </a:rPr>
              <a:t>DIPLOMADO EN</a:t>
            </a:r>
          </a:p>
          <a:p>
            <a:pPr algn="ctr" hangingPunct="1">
              <a:lnSpc>
                <a:spcPct val="100000"/>
              </a:lnSpc>
            </a:pPr>
            <a:r>
              <a:rPr lang="en-US" sz="3200" b="1" dirty="0"/>
              <a:t>Machine Learning</a:t>
            </a:r>
          </a:p>
          <a:p>
            <a:pPr algn="ctr" hangingPunct="1"/>
            <a:endParaRPr lang="es-CO" sz="1800" b="1" dirty="0">
              <a:solidFill>
                <a:schemeClr val="tx1"/>
              </a:solidFill>
            </a:endParaRPr>
          </a:p>
          <a:p>
            <a:pPr algn="ctr" hangingPunct="1"/>
            <a:r>
              <a:rPr lang="es-CO" sz="1800" b="1" dirty="0">
                <a:solidFill>
                  <a:schemeClr val="tx1"/>
                </a:solidFill>
              </a:rPr>
              <a:t>Tutor:</a:t>
            </a:r>
          </a:p>
          <a:p>
            <a:pPr algn="ctr" hangingPunct="1"/>
            <a:r>
              <a:rPr lang="es-CO" sz="1800" b="1" dirty="0">
                <a:solidFill>
                  <a:schemeClr val="tx1"/>
                </a:solidFill>
              </a:rPr>
              <a:t>Ing. Jairo Acosta Solano – </a:t>
            </a:r>
            <a:r>
              <a:rPr lang="es-CO" sz="1800" b="1" dirty="0" err="1">
                <a:solidFill>
                  <a:schemeClr val="tx1"/>
                </a:solidFill>
              </a:rPr>
              <a:t>Ing</a:t>
            </a:r>
            <a:r>
              <a:rPr lang="es-CO" sz="1800" b="1" dirty="0">
                <a:solidFill>
                  <a:schemeClr val="tx1"/>
                </a:solidFill>
              </a:rPr>
              <a:t>- Luis Murillo</a:t>
            </a:r>
          </a:p>
          <a:p>
            <a:pPr hangingPunct="1"/>
            <a:endParaRPr lang="es-CO"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CAFE0E-1E4A-48B7-A0DF-BD2BC983D5F3}"/>
              </a:ext>
            </a:extLst>
          </p:cNvPr>
          <p:cNvSpPr txBox="1"/>
          <p:nvPr/>
        </p:nvSpPr>
        <p:spPr>
          <a:xfrm>
            <a:off x="108145" y="-1"/>
            <a:ext cx="4472089" cy="6541477"/>
          </a:xfrm>
          <a:prstGeom prst="rect">
            <a:avLst/>
          </a:prstGeom>
        </p:spPr>
        <p:txBody>
          <a:bodyPr vert="horz" lIns="91440" tIns="45720" rIns="91440" bIns="45720" rtlCol="0">
            <a:noAutofit/>
          </a:bodyPr>
          <a:lstStyle/>
          <a:p>
            <a:pPr defTabSz="914400" hangingPunct="1">
              <a:lnSpc>
                <a:spcPct val="90000"/>
              </a:lnSpc>
              <a:spcAft>
                <a:spcPts val="450"/>
              </a:spcAft>
            </a:pPr>
            <a:r>
              <a:rPr lang="en-US" sz="3200" kern="1200" dirty="0">
                <a:solidFill>
                  <a:schemeClr val="tx1"/>
                </a:solidFill>
                <a:ea typeface="+mn-ea"/>
                <a:cs typeface="+mn-cs"/>
              </a:rPr>
              <a:t>Con </a:t>
            </a:r>
            <a:r>
              <a:rPr lang="en-US" sz="3200" kern="1200" dirty="0" err="1">
                <a:solidFill>
                  <a:schemeClr val="tx1"/>
                </a:solidFill>
                <a:ea typeface="+mn-ea"/>
                <a:cs typeface="+mn-cs"/>
              </a:rPr>
              <a:t>inteligencia</a:t>
            </a:r>
            <a:r>
              <a:rPr lang="en-US" sz="3200" kern="1200" dirty="0">
                <a:solidFill>
                  <a:schemeClr val="tx1"/>
                </a:solidFill>
                <a:ea typeface="+mn-ea"/>
                <a:cs typeface="+mn-cs"/>
              </a:rPr>
              <a:t> </a:t>
            </a:r>
            <a:r>
              <a:rPr lang="en-US" sz="3200" kern="1200" dirty="0" err="1">
                <a:solidFill>
                  <a:schemeClr val="tx1"/>
                </a:solidFill>
                <a:ea typeface="+mn-ea"/>
                <a:cs typeface="+mn-cs"/>
              </a:rPr>
              <a:t>humana</a:t>
            </a:r>
            <a:r>
              <a:rPr lang="en-US" sz="3200" kern="1200" dirty="0">
                <a:solidFill>
                  <a:schemeClr val="tx1"/>
                </a:solidFill>
                <a:ea typeface="+mn-ea"/>
                <a:cs typeface="+mn-cs"/>
              </a:rPr>
              <a:t> </a:t>
            </a:r>
            <a:r>
              <a:rPr lang="en-US" sz="3200" kern="1200" dirty="0" err="1">
                <a:solidFill>
                  <a:schemeClr val="tx1"/>
                </a:solidFill>
                <a:ea typeface="+mn-ea"/>
                <a:cs typeface="+mn-cs"/>
              </a:rPr>
              <a:t>nos</a:t>
            </a:r>
            <a:r>
              <a:rPr lang="en-US" sz="3200" kern="1200" dirty="0">
                <a:solidFill>
                  <a:schemeClr val="tx1"/>
                </a:solidFill>
                <a:ea typeface="+mn-ea"/>
                <a:cs typeface="+mn-cs"/>
              </a:rPr>
              <a:t> </a:t>
            </a:r>
            <a:r>
              <a:rPr lang="en-US" sz="3200" kern="1200" dirty="0" err="1">
                <a:solidFill>
                  <a:schemeClr val="tx1"/>
                </a:solidFill>
                <a:ea typeface="+mn-ea"/>
                <a:cs typeface="+mn-cs"/>
              </a:rPr>
              <a:t>referimos</a:t>
            </a:r>
            <a:r>
              <a:rPr lang="en-US" sz="3200" kern="1200" dirty="0">
                <a:solidFill>
                  <a:schemeClr val="tx1"/>
                </a:solidFill>
                <a:ea typeface="+mn-ea"/>
                <a:cs typeface="+mn-cs"/>
              </a:rPr>
              <a:t> </a:t>
            </a:r>
            <a:r>
              <a:rPr lang="en-US" sz="3200" kern="1200" dirty="0" err="1">
                <a:solidFill>
                  <a:schemeClr val="tx1"/>
                </a:solidFill>
                <a:ea typeface="+mn-ea"/>
                <a:cs typeface="+mn-cs"/>
              </a:rPr>
              <a:t>típicamente</a:t>
            </a:r>
            <a:r>
              <a:rPr lang="en-US" sz="3200" kern="1200" dirty="0">
                <a:solidFill>
                  <a:schemeClr val="tx1"/>
                </a:solidFill>
                <a:ea typeface="+mn-ea"/>
                <a:cs typeface="+mn-cs"/>
              </a:rPr>
              <a:t> a </a:t>
            </a:r>
            <a:r>
              <a:rPr lang="en-US" sz="3200" kern="1200" dirty="0" err="1">
                <a:solidFill>
                  <a:schemeClr val="tx1"/>
                </a:solidFill>
                <a:ea typeface="+mn-ea"/>
                <a:cs typeface="+mn-cs"/>
              </a:rPr>
              <a:t>procesos</a:t>
            </a:r>
            <a:r>
              <a:rPr lang="en-US" sz="3200" kern="1200" dirty="0">
                <a:solidFill>
                  <a:schemeClr val="tx1"/>
                </a:solidFill>
                <a:ea typeface="+mn-ea"/>
                <a:cs typeface="+mn-cs"/>
              </a:rPr>
              <a:t> de </a:t>
            </a:r>
            <a:r>
              <a:rPr lang="en-US" sz="3200" kern="1200" dirty="0" err="1">
                <a:solidFill>
                  <a:schemeClr val="tx1"/>
                </a:solidFill>
                <a:ea typeface="+mn-ea"/>
                <a:cs typeface="+mn-cs"/>
              </a:rPr>
              <a:t>percepción</a:t>
            </a:r>
            <a:r>
              <a:rPr lang="en-US" sz="3200" kern="1200" dirty="0">
                <a:solidFill>
                  <a:schemeClr val="tx1"/>
                </a:solidFill>
                <a:ea typeface="+mn-ea"/>
                <a:cs typeface="+mn-cs"/>
              </a:rPr>
              <a:t> sensorial (</a:t>
            </a:r>
            <a:r>
              <a:rPr lang="en-US" sz="3200" kern="1200" dirty="0" err="1">
                <a:solidFill>
                  <a:schemeClr val="tx1"/>
                </a:solidFill>
                <a:ea typeface="+mn-ea"/>
                <a:cs typeface="+mn-cs"/>
              </a:rPr>
              <a:t>visión</a:t>
            </a:r>
            <a:r>
              <a:rPr lang="en-US" sz="3200" kern="1200" dirty="0">
                <a:solidFill>
                  <a:schemeClr val="tx1"/>
                </a:solidFill>
                <a:ea typeface="+mn-ea"/>
                <a:cs typeface="+mn-cs"/>
              </a:rPr>
              <a:t>, </a:t>
            </a:r>
            <a:r>
              <a:rPr lang="en-US" sz="3200" kern="1200" dirty="0" err="1">
                <a:solidFill>
                  <a:schemeClr val="tx1"/>
                </a:solidFill>
                <a:ea typeface="+mn-ea"/>
                <a:cs typeface="+mn-cs"/>
              </a:rPr>
              <a:t>audición</a:t>
            </a:r>
            <a:r>
              <a:rPr lang="en-US" sz="3200" kern="1200" dirty="0">
                <a:solidFill>
                  <a:schemeClr val="tx1"/>
                </a:solidFill>
                <a:ea typeface="+mn-ea"/>
                <a:cs typeface="+mn-cs"/>
              </a:rPr>
              <a:t>, etc.) y a sus </a:t>
            </a:r>
            <a:r>
              <a:rPr lang="en-US" sz="3200" kern="1200" dirty="0" err="1">
                <a:solidFill>
                  <a:schemeClr val="tx1"/>
                </a:solidFill>
                <a:ea typeface="+mn-ea"/>
                <a:cs typeface="+mn-cs"/>
              </a:rPr>
              <a:t>consiguientes</a:t>
            </a:r>
            <a:r>
              <a:rPr lang="en-US" sz="3200" kern="1200" dirty="0">
                <a:solidFill>
                  <a:schemeClr val="tx1"/>
                </a:solidFill>
                <a:ea typeface="+mn-ea"/>
                <a:cs typeface="+mn-cs"/>
              </a:rPr>
              <a:t> </a:t>
            </a:r>
            <a:r>
              <a:rPr lang="en-US" sz="3200" kern="1200" dirty="0" err="1">
                <a:solidFill>
                  <a:schemeClr val="tx1"/>
                </a:solidFill>
                <a:ea typeface="+mn-ea"/>
                <a:cs typeface="+mn-cs"/>
              </a:rPr>
              <a:t>procesos</a:t>
            </a:r>
            <a:r>
              <a:rPr lang="en-US" sz="3200" kern="1200" dirty="0">
                <a:solidFill>
                  <a:schemeClr val="tx1"/>
                </a:solidFill>
                <a:ea typeface="+mn-ea"/>
                <a:cs typeface="+mn-cs"/>
              </a:rPr>
              <a:t> de </a:t>
            </a:r>
            <a:r>
              <a:rPr lang="en-US" sz="3200" kern="1200" dirty="0" err="1">
                <a:solidFill>
                  <a:schemeClr val="tx1"/>
                </a:solidFill>
                <a:ea typeface="+mn-ea"/>
                <a:cs typeface="+mn-cs"/>
              </a:rPr>
              <a:t>reconocimiento</a:t>
            </a:r>
            <a:r>
              <a:rPr lang="en-US" sz="3200" kern="1200" dirty="0">
                <a:solidFill>
                  <a:schemeClr val="tx1"/>
                </a:solidFill>
                <a:ea typeface="+mn-ea"/>
                <a:cs typeface="+mn-cs"/>
              </a:rPr>
              <a:t> de </a:t>
            </a:r>
            <a:r>
              <a:rPr lang="en-US" sz="3200" kern="1200" dirty="0" err="1">
                <a:solidFill>
                  <a:schemeClr val="tx1"/>
                </a:solidFill>
                <a:ea typeface="+mn-ea"/>
                <a:cs typeface="+mn-cs"/>
              </a:rPr>
              <a:t>patrones</a:t>
            </a:r>
            <a:r>
              <a:rPr lang="en-US" sz="3200" kern="1200" dirty="0">
                <a:solidFill>
                  <a:schemeClr val="tx1"/>
                </a:solidFill>
                <a:ea typeface="+mn-ea"/>
                <a:cs typeface="+mn-cs"/>
              </a:rPr>
              <a:t>, por lo que las </a:t>
            </a:r>
            <a:r>
              <a:rPr lang="en-US" sz="3200" kern="1200" dirty="0" err="1">
                <a:solidFill>
                  <a:schemeClr val="tx1"/>
                </a:solidFill>
                <a:ea typeface="+mn-ea"/>
                <a:cs typeface="+mn-cs"/>
              </a:rPr>
              <a:t>aplicaciones</a:t>
            </a:r>
            <a:r>
              <a:rPr lang="en-US" sz="3200" kern="1200" dirty="0">
                <a:solidFill>
                  <a:schemeClr val="tx1"/>
                </a:solidFill>
                <a:ea typeface="+mn-ea"/>
                <a:cs typeface="+mn-cs"/>
              </a:rPr>
              <a:t> </a:t>
            </a:r>
            <a:r>
              <a:rPr lang="en-US" sz="3200" kern="1200" dirty="0" err="1">
                <a:solidFill>
                  <a:schemeClr val="tx1"/>
                </a:solidFill>
                <a:ea typeface="+mn-ea"/>
                <a:cs typeface="+mn-cs"/>
              </a:rPr>
              <a:t>más</a:t>
            </a:r>
            <a:r>
              <a:rPr lang="en-US" sz="3200" kern="1200" dirty="0">
                <a:solidFill>
                  <a:schemeClr val="tx1"/>
                </a:solidFill>
                <a:ea typeface="+mn-ea"/>
                <a:cs typeface="+mn-cs"/>
              </a:rPr>
              <a:t> </a:t>
            </a:r>
            <a:r>
              <a:rPr lang="en-US" sz="3200" kern="1200" dirty="0" err="1">
                <a:solidFill>
                  <a:schemeClr val="tx1"/>
                </a:solidFill>
                <a:ea typeface="+mn-ea"/>
                <a:cs typeface="+mn-cs"/>
              </a:rPr>
              <a:t>habituales</a:t>
            </a:r>
            <a:r>
              <a:rPr lang="en-US" sz="3200" kern="1200" dirty="0">
                <a:solidFill>
                  <a:schemeClr val="tx1"/>
                </a:solidFill>
                <a:ea typeface="+mn-ea"/>
                <a:cs typeface="+mn-cs"/>
              </a:rPr>
              <a:t> de la IA son </a:t>
            </a:r>
            <a:r>
              <a:rPr lang="en-US" sz="3200" kern="1200" dirty="0" err="1">
                <a:solidFill>
                  <a:schemeClr val="tx1"/>
                </a:solidFill>
                <a:ea typeface="+mn-ea"/>
                <a:cs typeface="+mn-cs"/>
              </a:rPr>
              <a:t>el</a:t>
            </a:r>
            <a:r>
              <a:rPr lang="en-US" sz="3200" kern="1200" dirty="0">
                <a:solidFill>
                  <a:schemeClr val="tx1"/>
                </a:solidFill>
                <a:ea typeface="+mn-ea"/>
                <a:cs typeface="+mn-cs"/>
              </a:rPr>
              <a:t> </a:t>
            </a:r>
            <a:r>
              <a:rPr lang="en-US" sz="3200" kern="1200" dirty="0" err="1">
                <a:solidFill>
                  <a:schemeClr val="tx1"/>
                </a:solidFill>
                <a:ea typeface="+mn-ea"/>
                <a:cs typeface="+mn-cs"/>
              </a:rPr>
              <a:t>tratamiento</a:t>
            </a:r>
            <a:r>
              <a:rPr lang="en-US" sz="3200" kern="1200" dirty="0">
                <a:solidFill>
                  <a:schemeClr val="tx1"/>
                </a:solidFill>
                <a:ea typeface="+mn-ea"/>
                <a:cs typeface="+mn-cs"/>
              </a:rPr>
              <a:t> de </a:t>
            </a:r>
            <a:r>
              <a:rPr lang="en-US" sz="3200" kern="1200" dirty="0" err="1">
                <a:solidFill>
                  <a:schemeClr val="tx1"/>
                </a:solidFill>
                <a:ea typeface="+mn-ea"/>
                <a:cs typeface="+mn-cs"/>
              </a:rPr>
              <a:t>datos</a:t>
            </a:r>
            <a:r>
              <a:rPr lang="en-US" sz="3200" kern="1200" dirty="0">
                <a:solidFill>
                  <a:schemeClr val="tx1"/>
                </a:solidFill>
                <a:ea typeface="+mn-ea"/>
                <a:cs typeface="+mn-cs"/>
              </a:rPr>
              <a:t> y la </a:t>
            </a:r>
            <a:r>
              <a:rPr lang="en-US" sz="3200" kern="1200" dirty="0" err="1">
                <a:solidFill>
                  <a:schemeClr val="tx1"/>
                </a:solidFill>
                <a:ea typeface="+mn-ea"/>
                <a:cs typeface="+mn-cs"/>
              </a:rPr>
              <a:t>identificación</a:t>
            </a:r>
            <a:r>
              <a:rPr lang="en-US" sz="3200" kern="1200" dirty="0">
                <a:solidFill>
                  <a:schemeClr val="tx1"/>
                </a:solidFill>
                <a:ea typeface="+mn-ea"/>
                <a:cs typeface="+mn-cs"/>
              </a:rPr>
              <a:t> de </a:t>
            </a:r>
            <a:r>
              <a:rPr lang="en-US" sz="3200" kern="1200" dirty="0" err="1">
                <a:solidFill>
                  <a:schemeClr val="tx1"/>
                </a:solidFill>
                <a:ea typeface="+mn-ea"/>
                <a:cs typeface="+mn-cs"/>
              </a:rPr>
              <a:t>sistemas</a:t>
            </a:r>
            <a:r>
              <a:rPr lang="en-US" sz="3200" kern="1200" dirty="0">
                <a:solidFill>
                  <a:schemeClr val="tx1"/>
                </a:solidFill>
                <a:ea typeface="+mn-ea"/>
                <a:cs typeface="+mn-cs"/>
              </a:rPr>
              <a:t>.</a:t>
            </a:r>
          </a:p>
        </p:txBody>
      </p:sp>
      <p:pic>
        <p:nvPicPr>
          <p:cNvPr id="26626" name="Picture 2" descr="Sustainability: Noticias de sostenibilidad">
            <a:extLst>
              <a:ext uri="{FF2B5EF4-FFF2-40B4-BE49-F238E27FC236}">
                <a16:creationId xmlns:a16="http://schemas.microsoft.com/office/drawing/2014/main" id="{A56915CB-6E96-44BB-8333-80AE48796B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434" r="19722"/>
          <a:stretch/>
        </p:blipFill>
        <p:spPr bwMode="auto">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8164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6"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descr="La inteligencia artificial podría estar desarrollando actitudes machistas y  racistas">
            <a:extLst>
              <a:ext uri="{FF2B5EF4-FFF2-40B4-BE49-F238E27FC236}">
                <a16:creationId xmlns:a16="http://schemas.microsoft.com/office/drawing/2014/main" id="{23053223-27FD-46F6-9FBA-2B7F9D4FC2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21" r="31453"/>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4744664" y="560768"/>
            <a:ext cx="4397050" cy="5825964"/>
          </a:xfrm>
          <a:prstGeom prst="rect">
            <a:avLst/>
          </a:prstGeom>
        </p:spPr>
        <p:txBody>
          <a:bodyPr vert="horz" lIns="91440" tIns="45720" rIns="91440" bIns="45720" rtlCol="0">
            <a:normAutofit fontScale="32500" lnSpcReduction="20000"/>
          </a:bodyPr>
          <a:lstStyle/>
          <a:p>
            <a:pPr defTabSz="914400" hangingPunct="1">
              <a:lnSpc>
                <a:spcPct val="90000"/>
              </a:lnSpc>
              <a:spcAft>
                <a:spcPts val="450"/>
              </a:spcAft>
            </a:pPr>
            <a:r>
              <a:rPr lang="en-US" sz="9800" kern="1200" dirty="0" err="1">
                <a:solidFill>
                  <a:schemeClr val="tx1"/>
                </a:solidFill>
                <a:ea typeface="+mn-ea"/>
                <a:cs typeface="+mn-cs"/>
              </a:rPr>
              <a:t>Pese</a:t>
            </a:r>
            <a:r>
              <a:rPr lang="en-US" sz="9800" kern="1200" dirty="0">
                <a:solidFill>
                  <a:schemeClr val="tx1"/>
                </a:solidFill>
                <a:ea typeface="+mn-ea"/>
                <a:cs typeface="+mn-cs"/>
              </a:rPr>
              <a:t> a que se han </a:t>
            </a:r>
            <a:r>
              <a:rPr lang="en-US" sz="9800" kern="1200" dirty="0" err="1">
                <a:solidFill>
                  <a:schemeClr val="tx1"/>
                </a:solidFill>
                <a:ea typeface="+mn-ea"/>
                <a:cs typeface="+mn-cs"/>
              </a:rPr>
              <a:t>producido</a:t>
            </a:r>
            <a:r>
              <a:rPr lang="en-US" sz="9800" kern="1200" dirty="0">
                <a:solidFill>
                  <a:schemeClr val="tx1"/>
                </a:solidFill>
                <a:ea typeface="+mn-ea"/>
                <a:cs typeface="+mn-cs"/>
              </a:rPr>
              <a:t> </a:t>
            </a:r>
            <a:r>
              <a:rPr lang="en-US" sz="9800" kern="1200" dirty="0" err="1">
                <a:solidFill>
                  <a:schemeClr val="tx1"/>
                </a:solidFill>
                <a:ea typeface="+mn-ea"/>
                <a:cs typeface="+mn-cs"/>
              </a:rPr>
              <a:t>numerosos</a:t>
            </a:r>
            <a:r>
              <a:rPr lang="en-US" sz="9800" kern="1200" dirty="0">
                <a:solidFill>
                  <a:schemeClr val="tx1"/>
                </a:solidFill>
                <a:ea typeface="+mn-ea"/>
                <a:cs typeface="+mn-cs"/>
              </a:rPr>
              <a:t> </a:t>
            </a:r>
            <a:r>
              <a:rPr lang="en-US" sz="9800" kern="1200" dirty="0" err="1">
                <a:solidFill>
                  <a:schemeClr val="tx1"/>
                </a:solidFill>
                <a:ea typeface="+mn-ea"/>
                <a:cs typeface="+mn-cs"/>
              </a:rPr>
              <a:t>avances</a:t>
            </a:r>
            <a:r>
              <a:rPr lang="en-US" sz="9800" kern="1200" dirty="0">
                <a:solidFill>
                  <a:schemeClr val="tx1"/>
                </a:solidFill>
                <a:ea typeface="+mn-ea"/>
                <a:cs typeface="+mn-cs"/>
              </a:rPr>
              <a:t> </a:t>
            </a:r>
            <a:r>
              <a:rPr lang="en-US" sz="9800" kern="1200" dirty="0" err="1">
                <a:solidFill>
                  <a:schemeClr val="tx1"/>
                </a:solidFill>
                <a:ea typeface="+mn-ea"/>
                <a:cs typeface="+mn-cs"/>
              </a:rPr>
              <a:t>en</a:t>
            </a:r>
            <a:r>
              <a:rPr lang="en-US" sz="9800" kern="1200" dirty="0">
                <a:solidFill>
                  <a:schemeClr val="tx1"/>
                </a:solidFill>
                <a:ea typeface="+mn-ea"/>
                <a:cs typeface="+mn-cs"/>
              </a:rPr>
              <a:t> </a:t>
            </a:r>
            <a:r>
              <a:rPr lang="en-US" sz="9800" kern="1200" dirty="0" err="1">
                <a:solidFill>
                  <a:schemeClr val="tx1"/>
                </a:solidFill>
                <a:ea typeface="+mn-ea"/>
                <a:cs typeface="+mn-cs"/>
              </a:rPr>
              <a:t>el</a:t>
            </a:r>
            <a:r>
              <a:rPr lang="en-US" sz="9800" kern="1200" dirty="0">
                <a:solidFill>
                  <a:schemeClr val="tx1"/>
                </a:solidFill>
                <a:ea typeface="+mn-ea"/>
                <a:cs typeface="+mn-cs"/>
              </a:rPr>
              <a:t> campo de la </a:t>
            </a:r>
            <a:r>
              <a:rPr lang="en-US" sz="9800" kern="1200" dirty="0" err="1">
                <a:solidFill>
                  <a:schemeClr val="tx1"/>
                </a:solidFill>
                <a:ea typeface="+mn-ea"/>
                <a:cs typeface="+mn-cs"/>
              </a:rPr>
              <a:t>neurociencia</a:t>
            </a:r>
            <a:r>
              <a:rPr lang="en-US" sz="9800" kern="1200" dirty="0">
                <a:solidFill>
                  <a:schemeClr val="tx1"/>
                </a:solidFill>
                <a:ea typeface="+mn-ea"/>
                <a:cs typeface="+mn-cs"/>
              </a:rPr>
              <a:t> </a:t>
            </a:r>
            <a:r>
              <a:rPr lang="en-US" sz="9800" kern="1200" dirty="0" err="1">
                <a:solidFill>
                  <a:schemeClr val="tx1"/>
                </a:solidFill>
                <a:ea typeface="+mn-ea"/>
                <a:cs typeface="+mn-cs"/>
              </a:rPr>
              <a:t>desde</a:t>
            </a:r>
            <a:r>
              <a:rPr lang="en-US" sz="9800" kern="1200" dirty="0">
                <a:solidFill>
                  <a:schemeClr val="tx1"/>
                </a:solidFill>
                <a:ea typeface="+mn-ea"/>
                <a:cs typeface="+mn-cs"/>
              </a:rPr>
              <a:t> </a:t>
            </a:r>
            <a:r>
              <a:rPr lang="en-US" sz="9800" kern="1200" dirty="0" err="1">
                <a:solidFill>
                  <a:schemeClr val="tx1"/>
                </a:solidFill>
                <a:ea typeface="+mn-ea"/>
                <a:cs typeface="+mn-cs"/>
              </a:rPr>
              <a:t>el</a:t>
            </a:r>
            <a:r>
              <a:rPr lang="en-US" sz="9800" kern="1200" dirty="0">
                <a:solidFill>
                  <a:schemeClr val="tx1"/>
                </a:solidFill>
                <a:ea typeface="+mn-ea"/>
                <a:cs typeface="+mn-cs"/>
              </a:rPr>
              <a:t> </a:t>
            </a:r>
            <a:r>
              <a:rPr lang="en-US" sz="9800" kern="1200" dirty="0" err="1">
                <a:solidFill>
                  <a:schemeClr val="tx1"/>
                </a:solidFill>
                <a:ea typeface="+mn-ea"/>
                <a:cs typeface="+mn-cs"/>
              </a:rPr>
              <a:t>descubrimiento</a:t>
            </a:r>
            <a:r>
              <a:rPr lang="en-US" sz="9800" kern="1200" dirty="0">
                <a:solidFill>
                  <a:schemeClr val="tx1"/>
                </a:solidFill>
                <a:ea typeface="+mn-ea"/>
                <a:cs typeface="+mn-cs"/>
              </a:rPr>
              <a:t> de la </a:t>
            </a:r>
            <a:r>
              <a:rPr lang="en-US" sz="9800" kern="1200" dirty="0" err="1">
                <a:solidFill>
                  <a:schemeClr val="tx1"/>
                </a:solidFill>
                <a:ea typeface="+mn-ea"/>
                <a:cs typeface="+mn-cs"/>
              </a:rPr>
              <a:t>neurona</a:t>
            </a:r>
            <a:r>
              <a:rPr lang="en-US" sz="9800" kern="1200" dirty="0">
                <a:solidFill>
                  <a:schemeClr val="tx1"/>
                </a:solidFill>
                <a:ea typeface="+mn-ea"/>
                <a:cs typeface="+mn-cs"/>
              </a:rPr>
              <a:t> por Santiago Ramón y </a:t>
            </a:r>
            <a:r>
              <a:rPr lang="en-US" sz="9800" kern="1200" dirty="0" err="1">
                <a:solidFill>
                  <a:schemeClr val="tx1"/>
                </a:solidFill>
                <a:ea typeface="+mn-ea"/>
                <a:cs typeface="+mn-cs"/>
              </a:rPr>
              <a:t>Cajal</a:t>
            </a:r>
            <a:r>
              <a:rPr lang="en-US" sz="9800" kern="1200" dirty="0">
                <a:solidFill>
                  <a:schemeClr val="tx1"/>
                </a:solidFill>
                <a:ea typeface="+mn-ea"/>
                <a:cs typeface="+mn-cs"/>
              </a:rPr>
              <a:t> a finales del </a:t>
            </a:r>
            <a:r>
              <a:rPr lang="en-US" sz="9800" kern="1200" dirty="0" err="1">
                <a:solidFill>
                  <a:schemeClr val="tx1"/>
                </a:solidFill>
                <a:ea typeface="+mn-ea"/>
                <a:cs typeface="+mn-cs"/>
              </a:rPr>
              <a:t>siglo</a:t>
            </a:r>
            <a:r>
              <a:rPr lang="en-US" sz="9800" kern="1200" dirty="0">
                <a:solidFill>
                  <a:schemeClr val="tx1"/>
                </a:solidFill>
                <a:ea typeface="+mn-ea"/>
                <a:cs typeface="+mn-cs"/>
              </a:rPr>
              <a:t> XIX, las </a:t>
            </a:r>
            <a:r>
              <a:rPr lang="en-US" sz="9800" kern="1200" dirty="0" err="1">
                <a:solidFill>
                  <a:schemeClr val="tx1"/>
                </a:solidFill>
                <a:ea typeface="+mn-ea"/>
                <a:cs typeface="+mn-cs"/>
              </a:rPr>
              <a:t>tecnologías</a:t>
            </a:r>
            <a:r>
              <a:rPr lang="en-US" sz="9800" kern="1200" dirty="0">
                <a:solidFill>
                  <a:schemeClr val="tx1"/>
                </a:solidFill>
                <a:ea typeface="+mn-ea"/>
                <a:cs typeface="+mn-cs"/>
              </a:rPr>
              <a:t> </a:t>
            </a:r>
            <a:r>
              <a:rPr lang="en-US" sz="9800" kern="1200" dirty="0" err="1">
                <a:solidFill>
                  <a:schemeClr val="tx1"/>
                </a:solidFill>
                <a:ea typeface="+mn-ea"/>
                <a:cs typeface="+mn-cs"/>
              </a:rPr>
              <a:t>actuales</a:t>
            </a:r>
            <a:r>
              <a:rPr lang="en-US" sz="9800" kern="1200" dirty="0">
                <a:solidFill>
                  <a:schemeClr val="tx1"/>
                </a:solidFill>
                <a:ea typeface="+mn-ea"/>
                <a:cs typeface="+mn-cs"/>
              </a:rPr>
              <a:t> están </a:t>
            </a:r>
            <a:r>
              <a:rPr lang="en-US" sz="9800" kern="1200" dirty="0" err="1">
                <a:solidFill>
                  <a:schemeClr val="tx1"/>
                </a:solidFill>
                <a:ea typeface="+mn-ea"/>
                <a:cs typeface="+mn-cs"/>
              </a:rPr>
              <a:t>muy</a:t>
            </a:r>
            <a:r>
              <a:rPr lang="en-US" sz="9800" kern="1200" dirty="0">
                <a:solidFill>
                  <a:schemeClr val="tx1"/>
                </a:solidFill>
                <a:ea typeface="+mn-ea"/>
                <a:cs typeface="+mn-cs"/>
              </a:rPr>
              <a:t> </a:t>
            </a:r>
            <a:r>
              <a:rPr lang="en-US" sz="9800" kern="1200" dirty="0" err="1">
                <a:solidFill>
                  <a:schemeClr val="tx1"/>
                </a:solidFill>
                <a:ea typeface="+mn-ea"/>
                <a:cs typeface="+mn-cs"/>
              </a:rPr>
              <a:t>lejos</a:t>
            </a:r>
            <a:r>
              <a:rPr lang="en-US" sz="9800" kern="1200" dirty="0">
                <a:solidFill>
                  <a:schemeClr val="tx1"/>
                </a:solidFill>
                <a:ea typeface="+mn-ea"/>
                <a:cs typeface="+mn-cs"/>
              </a:rPr>
              <a:t> de </a:t>
            </a:r>
            <a:r>
              <a:rPr lang="en-US" sz="9800" kern="1200" dirty="0" err="1">
                <a:solidFill>
                  <a:schemeClr val="tx1"/>
                </a:solidFill>
                <a:ea typeface="+mn-ea"/>
                <a:cs typeface="+mn-cs"/>
              </a:rPr>
              <a:t>poder</a:t>
            </a:r>
            <a:r>
              <a:rPr lang="en-US" sz="9800" kern="1200" dirty="0">
                <a:solidFill>
                  <a:schemeClr val="tx1"/>
                </a:solidFill>
                <a:ea typeface="+mn-ea"/>
                <a:cs typeface="+mn-cs"/>
              </a:rPr>
              <a:t> </a:t>
            </a:r>
            <a:r>
              <a:rPr lang="en-US" sz="9800" kern="1200" dirty="0" err="1">
                <a:solidFill>
                  <a:schemeClr val="tx1"/>
                </a:solidFill>
                <a:ea typeface="+mn-ea"/>
                <a:cs typeface="+mn-cs"/>
              </a:rPr>
              <a:t>diseñar</a:t>
            </a:r>
            <a:r>
              <a:rPr lang="en-US" sz="9800" kern="1200" dirty="0">
                <a:solidFill>
                  <a:schemeClr val="tx1"/>
                </a:solidFill>
                <a:ea typeface="+mn-ea"/>
                <a:cs typeface="+mn-cs"/>
              </a:rPr>
              <a:t> y </a:t>
            </a:r>
            <a:r>
              <a:rPr lang="en-US" sz="9800" kern="1200" dirty="0" err="1">
                <a:solidFill>
                  <a:schemeClr val="tx1"/>
                </a:solidFill>
                <a:ea typeface="+mn-ea"/>
                <a:cs typeface="+mn-cs"/>
              </a:rPr>
              <a:t>fabricar</a:t>
            </a:r>
            <a:r>
              <a:rPr lang="en-US" sz="9800" kern="1200" dirty="0">
                <a:solidFill>
                  <a:schemeClr val="tx1"/>
                </a:solidFill>
                <a:ea typeface="+mn-ea"/>
                <a:cs typeface="+mn-cs"/>
              </a:rPr>
              <a:t> </a:t>
            </a:r>
            <a:r>
              <a:rPr lang="en-US" sz="9800" kern="1200" dirty="0" err="1">
                <a:solidFill>
                  <a:schemeClr val="tx1"/>
                </a:solidFill>
                <a:ea typeface="+mn-ea"/>
                <a:cs typeface="+mn-cs"/>
              </a:rPr>
              <a:t>sistemas</a:t>
            </a:r>
            <a:r>
              <a:rPr lang="en-US" sz="9800" kern="1200" dirty="0">
                <a:solidFill>
                  <a:schemeClr val="tx1"/>
                </a:solidFill>
                <a:ea typeface="+mn-ea"/>
                <a:cs typeface="+mn-cs"/>
              </a:rPr>
              <a:t> </a:t>
            </a:r>
            <a:r>
              <a:rPr lang="en-US" sz="9800" kern="1200" dirty="0" err="1">
                <a:solidFill>
                  <a:schemeClr val="tx1"/>
                </a:solidFill>
                <a:ea typeface="+mn-ea"/>
                <a:cs typeface="+mn-cs"/>
              </a:rPr>
              <a:t>artificiales</a:t>
            </a:r>
            <a:r>
              <a:rPr lang="en-US" sz="9800" kern="1200" dirty="0">
                <a:solidFill>
                  <a:schemeClr val="tx1"/>
                </a:solidFill>
                <a:ea typeface="+mn-ea"/>
                <a:cs typeface="+mn-cs"/>
              </a:rPr>
              <a:t> de la </a:t>
            </a:r>
            <a:r>
              <a:rPr lang="en-US" sz="9800" kern="1200" dirty="0" err="1">
                <a:solidFill>
                  <a:schemeClr val="tx1"/>
                </a:solidFill>
                <a:ea typeface="+mn-ea"/>
                <a:cs typeface="+mn-cs"/>
              </a:rPr>
              <a:t>complejidad</a:t>
            </a:r>
            <a:r>
              <a:rPr lang="en-US" sz="9800" kern="1200" dirty="0">
                <a:solidFill>
                  <a:schemeClr val="tx1"/>
                </a:solidFill>
                <a:ea typeface="+mn-ea"/>
                <a:cs typeface="+mn-cs"/>
              </a:rPr>
              <a:t> del </a:t>
            </a:r>
            <a:r>
              <a:rPr lang="en-US" sz="9800" kern="1200" dirty="0" err="1">
                <a:solidFill>
                  <a:schemeClr val="tx1"/>
                </a:solidFill>
                <a:ea typeface="+mn-ea"/>
                <a:cs typeface="+mn-cs"/>
              </a:rPr>
              <a:t>cerebro</a:t>
            </a:r>
            <a:r>
              <a:rPr lang="en-US" sz="9800" kern="1200" dirty="0">
                <a:solidFill>
                  <a:schemeClr val="tx1"/>
                </a:solidFill>
                <a:ea typeface="+mn-ea"/>
                <a:cs typeface="+mn-cs"/>
              </a:rPr>
              <a:t> </a:t>
            </a:r>
            <a:r>
              <a:rPr lang="en-US" sz="9800" kern="1200" dirty="0" err="1">
                <a:solidFill>
                  <a:schemeClr val="tx1"/>
                </a:solidFill>
                <a:ea typeface="+mn-ea"/>
                <a:cs typeface="+mn-cs"/>
              </a:rPr>
              <a:t>humano</a:t>
            </a:r>
            <a:r>
              <a:rPr lang="en-US" sz="9800" kern="1200" dirty="0">
                <a:solidFill>
                  <a:schemeClr val="tx1"/>
                </a:solidFill>
                <a:ea typeface="+mn-ea"/>
                <a:cs typeface="+mn-cs"/>
              </a:rPr>
              <a:t>. </a:t>
            </a:r>
          </a:p>
          <a:p>
            <a:pPr indent="-228600" defTabSz="914400" hangingPunct="1">
              <a:lnSpc>
                <a:spcPct val="90000"/>
              </a:lnSpc>
              <a:spcAft>
                <a:spcPts val="450"/>
              </a:spcAft>
              <a:buFont typeface="Arial" panose="020B0604020202020204" pitchFamily="34" charset="0"/>
              <a:buChar char="•"/>
            </a:pPr>
            <a:endParaRPr lang="en-US" sz="1700" kern="1200" dirty="0">
              <a:solidFill>
                <a:schemeClr val="tx1"/>
              </a:solidFill>
              <a:latin typeface="+mn-lt"/>
              <a:ea typeface="+mn-ea"/>
              <a:cs typeface="+mn-cs"/>
            </a:endParaRPr>
          </a:p>
        </p:txBody>
      </p:sp>
    </p:spTree>
    <p:extLst>
      <p:ext uri="{BB962C8B-B14F-4D97-AF65-F5344CB8AC3E}">
        <p14:creationId xmlns:p14="http://schemas.microsoft.com/office/powerpoint/2010/main" val="34232716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CAFE0E-1E4A-48B7-A0DF-BD2BC983D5F3}"/>
              </a:ext>
            </a:extLst>
          </p:cNvPr>
          <p:cNvSpPr txBox="1"/>
          <p:nvPr/>
        </p:nvSpPr>
        <p:spPr>
          <a:xfrm>
            <a:off x="263183" y="1720149"/>
            <a:ext cx="4307674" cy="3490728"/>
          </a:xfrm>
          <a:prstGeom prst="rect">
            <a:avLst/>
          </a:prstGeom>
        </p:spPr>
        <p:txBody>
          <a:bodyPr vert="horz" lIns="91440" tIns="45720" rIns="91440" bIns="45720" rtlCol="0">
            <a:noAutofit/>
          </a:bodyPr>
          <a:lstStyle/>
          <a:p>
            <a:pPr defTabSz="914400" hangingPunct="1">
              <a:lnSpc>
                <a:spcPct val="90000"/>
              </a:lnSpc>
              <a:spcAft>
                <a:spcPts val="450"/>
              </a:spcAft>
            </a:pPr>
            <a:r>
              <a:rPr lang="en-US" sz="3200" kern="1200" dirty="0">
                <a:solidFill>
                  <a:schemeClr val="tx1"/>
                </a:solidFill>
                <a:ea typeface="+mn-ea"/>
                <a:cs typeface="+mn-cs"/>
              </a:rPr>
              <a:t>De </a:t>
            </a:r>
            <a:r>
              <a:rPr lang="en-US" sz="3200" kern="1200" dirty="0" err="1">
                <a:solidFill>
                  <a:schemeClr val="tx1"/>
                </a:solidFill>
                <a:ea typeface="+mn-ea"/>
                <a:cs typeface="+mn-cs"/>
              </a:rPr>
              <a:t>hecho</a:t>
            </a:r>
            <a:r>
              <a:rPr lang="en-US" sz="3200" kern="1200" dirty="0">
                <a:solidFill>
                  <a:schemeClr val="tx1"/>
                </a:solidFill>
                <a:ea typeface="+mn-ea"/>
                <a:cs typeface="+mn-cs"/>
              </a:rPr>
              <a:t>, a día de hoy </a:t>
            </a:r>
            <a:r>
              <a:rPr lang="en-US" sz="3200" kern="1200" dirty="0" err="1">
                <a:solidFill>
                  <a:schemeClr val="tx1"/>
                </a:solidFill>
                <a:ea typeface="+mn-ea"/>
                <a:cs typeface="+mn-cs"/>
              </a:rPr>
              <a:t>estamos</a:t>
            </a:r>
            <a:r>
              <a:rPr lang="en-US" sz="3200" kern="1200" dirty="0">
                <a:solidFill>
                  <a:schemeClr val="tx1"/>
                </a:solidFill>
                <a:ea typeface="+mn-ea"/>
                <a:cs typeface="+mn-cs"/>
              </a:rPr>
              <a:t> </a:t>
            </a:r>
            <a:r>
              <a:rPr lang="en-US" sz="3200" kern="1200" dirty="0" err="1">
                <a:solidFill>
                  <a:schemeClr val="tx1"/>
                </a:solidFill>
                <a:ea typeface="+mn-ea"/>
                <a:cs typeface="+mn-cs"/>
              </a:rPr>
              <a:t>lejos</a:t>
            </a:r>
            <a:r>
              <a:rPr lang="en-US" sz="3200" kern="1200" dirty="0">
                <a:solidFill>
                  <a:schemeClr val="tx1"/>
                </a:solidFill>
                <a:ea typeface="+mn-ea"/>
                <a:cs typeface="+mn-cs"/>
              </a:rPr>
              <a:t> de </a:t>
            </a:r>
            <a:r>
              <a:rPr lang="en-US" sz="3200" kern="1200" dirty="0" err="1">
                <a:solidFill>
                  <a:schemeClr val="tx1"/>
                </a:solidFill>
                <a:ea typeface="+mn-ea"/>
                <a:cs typeface="+mn-cs"/>
              </a:rPr>
              <a:t>reproducir</a:t>
            </a:r>
            <a:r>
              <a:rPr lang="en-US" sz="3200" kern="1200" dirty="0">
                <a:solidFill>
                  <a:schemeClr val="tx1"/>
                </a:solidFill>
                <a:ea typeface="+mn-ea"/>
                <a:cs typeface="+mn-cs"/>
              </a:rPr>
              <a:t> de forma </a:t>
            </a:r>
            <a:r>
              <a:rPr lang="en-US" sz="3200" kern="1200" dirty="0" err="1">
                <a:solidFill>
                  <a:schemeClr val="tx1"/>
                </a:solidFill>
                <a:ea typeface="+mn-ea"/>
                <a:cs typeface="+mn-cs"/>
              </a:rPr>
              <a:t>sintética</a:t>
            </a:r>
            <a:r>
              <a:rPr lang="en-US" sz="3200" kern="1200" dirty="0">
                <a:solidFill>
                  <a:schemeClr val="tx1"/>
                </a:solidFill>
                <a:ea typeface="+mn-ea"/>
                <a:cs typeface="+mn-cs"/>
              </a:rPr>
              <a:t> las </a:t>
            </a:r>
            <a:r>
              <a:rPr lang="en-US" sz="3200" kern="1200" dirty="0" err="1">
                <a:solidFill>
                  <a:schemeClr val="tx1"/>
                </a:solidFill>
                <a:ea typeface="+mn-ea"/>
                <a:cs typeface="+mn-cs"/>
              </a:rPr>
              <a:t>propiedades</a:t>
            </a:r>
            <a:r>
              <a:rPr lang="en-US" sz="3200" kern="1200" dirty="0">
                <a:solidFill>
                  <a:schemeClr val="tx1"/>
                </a:solidFill>
                <a:ea typeface="+mn-ea"/>
                <a:cs typeface="+mn-cs"/>
              </a:rPr>
              <a:t> </a:t>
            </a:r>
            <a:r>
              <a:rPr lang="en-US" sz="3200" kern="1200" dirty="0" err="1">
                <a:solidFill>
                  <a:schemeClr val="tx1"/>
                </a:solidFill>
                <a:ea typeface="+mn-ea"/>
                <a:cs typeface="+mn-cs"/>
              </a:rPr>
              <a:t>electroquímicas</a:t>
            </a:r>
            <a:r>
              <a:rPr lang="en-US" sz="3200" kern="1200" dirty="0">
                <a:solidFill>
                  <a:schemeClr val="tx1"/>
                </a:solidFill>
                <a:ea typeface="+mn-ea"/>
                <a:cs typeface="+mn-cs"/>
              </a:rPr>
              <a:t> de la membrana </a:t>
            </a:r>
            <a:r>
              <a:rPr lang="en-US" sz="3200" kern="1200" dirty="0" err="1">
                <a:solidFill>
                  <a:schemeClr val="tx1"/>
                </a:solidFill>
                <a:ea typeface="+mn-ea"/>
                <a:cs typeface="+mn-cs"/>
              </a:rPr>
              <a:t>celular</a:t>
            </a:r>
            <a:r>
              <a:rPr lang="en-US" sz="3200" kern="1200" dirty="0">
                <a:solidFill>
                  <a:schemeClr val="tx1"/>
                </a:solidFill>
                <a:ea typeface="+mn-ea"/>
                <a:cs typeface="+mn-cs"/>
              </a:rPr>
              <a:t> de una sola </a:t>
            </a:r>
            <a:r>
              <a:rPr lang="en-US" sz="3200" kern="1200" dirty="0" err="1">
                <a:solidFill>
                  <a:schemeClr val="tx1"/>
                </a:solidFill>
                <a:ea typeface="+mn-ea"/>
                <a:cs typeface="+mn-cs"/>
              </a:rPr>
              <a:t>neurona</a:t>
            </a:r>
            <a:r>
              <a:rPr lang="en-US" sz="3200" kern="1200" dirty="0">
                <a:solidFill>
                  <a:schemeClr val="tx1"/>
                </a:solidFill>
                <a:ea typeface="+mn-ea"/>
                <a:cs typeface="+mn-cs"/>
              </a:rPr>
              <a:t>. </a:t>
            </a:r>
          </a:p>
          <a:p>
            <a:pPr defTabSz="914400" hangingPunct="1">
              <a:lnSpc>
                <a:spcPct val="90000"/>
              </a:lnSpc>
              <a:spcAft>
                <a:spcPts val="450"/>
              </a:spcAft>
            </a:pPr>
            <a:endParaRPr lang="en-US" sz="3200" kern="1200" dirty="0">
              <a:solidFill>
                <a:schemeClr val="tx1"/>
              </a:solidFill>
              <a:ea typeface="+mn-ea"/>
              <a:cs typeface="+mn-cs"/>
            </a:endParaRPr>
          </a:p>
        </p:txBody>
      </p:sp>
      <p:pic>
        <p:nvPicPr>
          <p:cNvPr id="30722" name="Picture 2" descr="Qué tan avanzada está la inteligencia artificial en el campo de la  seguridad?">
            <a:extLst>
              <a:ext uri="{FF2B5EF4-FFF2-40B4-BE49-F238E27FC236}">
                <a16:creationId xmlns:a16="http://schemas.microsoft.com/office/drawing/2014/main" id="{BBCBACA5-2BDF-4569-918E-8DB670A86F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69" r="13103" b="-1"/>
          <a:stretch/>
        </p:blipFill>
        <p:spPr bwMode="auto">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33108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Qué tan avanzada está la inteligencia artificial en el campo de la  seguridad?">
            <a:extLst>
              <a:ext uri="{FF2B5EF4-FFF2-40B4-BE49-F238E27FC236}">
                <a16:creationId xmlns:a16="http://schemas.microsoft.com/office/drawing/2014/main" id="{BBCBACA5-2BDF-4569-918E-8DB670A86F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807" r="12542" b="-1"/>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4702461" y="377886"/>
            <a:ext cx="4439253" cy="5671221"/>
          </a:xfrm>
          <a:prstGeom prst="rect">
            <a:avLst/>
          </a:prstGeom>
        </p:spPr>
        <p:txBody>
          <a:bodyPr vert="horz" lIns="91440" tIns="45720" rIns="91440" bIns="45720" rtlCol="0">
            <a:normAutofit/>
          </a:bodyPr>
          <a:lstStyle/>
          <a:p>
            <a:pPr defTabSz="914400" hangingPunct="1">
              <a:lnSpc>
                <a:spcPct val="90000"/>
              </a:lnSpc>
              <a:spcAft>
                <a:spcPts val="450"/>
              </a:spcAft>
            </a:pPr>
            <a:r>
              <a:rPr lang="en-US" sz="3200" kern="1200" dirty="0">
                <a:solidFill>
                  <a:schemeClr val="tx1"/>
                </a:solidFill>
                <a:ea typeface="+mn-ea"/>
                <a:cs typeface="+mn-cs"/>
              </a:rPr>
              <a:t>Pero la </a:t>
            </a:r>
            <a:r>
              <a:rPr lang="en-US" sz="3200" kern="1200" dirty="0" err="1">
                <a:solidFill>
                  <a:schemeClr val="tx1"/>
                </a:solidFill>
                <a:ea typeface="+mn-ea"/>
                <a:cs typeface="+mn-cs"/>
              </a:rPr>
              <a:t>manipulación</a:t>
            </a:r>
            <a:r>
              <a:rPr lang="en-US" sz="3200" kern="1200" dirty="0">
                <a:solidFill>
                  <a:schemeClr val="tx1"/>
                </a:solidFill>
                <a:ea typeface="+mn-ea"/>
                <a:cs typeface="+mn-cs"/>
              </a:rPr>
              <a:t> de </a:t>
            </a:r>
            <a:r>
              <a:rPr lang="en-US" sz="3200" kern="1200" dirty="0" err="1">
                <a:solidFill>
                  <a:schemeClr val="tx1"/>
                </a:solidFill>
                <a:ea typeface="+mn-ea"/>
                <a:cs typeface="+mn-cs"/>
              </a:rPr>
              <a:t>conceptos</a:t>
            </a:r>
            <a:r>
              <a:rPr lang="en-US" sz="3200" kern="1200" dirty="0">
                <a:solidFill>
                  <a:schemeClr val="tx1"/>
                </a:solidFill>
                <a:ea typeface="+mn-ea"/>
                <a:cs typeface="+mn-cs"/>
              </a:rPr>
              <a:t> y </a:t>
            </a:r>
            <a:r>
              <a:rPr lang="en-US" sz="3200" kern="1200" dirty="0" err="1">
                <a:solidFill>
                  <a:schemeClr val="tx1"/>
                </a:solidFill>
                <a:ea typeface="+mn-ea"/>
                <a:cs typeface="+mn-cs"/>
              </a:rPr>
              <a:t>expresiones</a:t>
            </a:r>
            <a:r>
              <a:rPr lang="en-US" sz="3200" kern="1200" dirty="0">
                <a:solidFill>
                  <a:schemeClr val="tx1"/>
                </a:solidFill>
                <a:ea typeface="+mn-ea"/>
                <a:cs typeface="+mn-cs"/>
              </a:rPr>
              <a:t> </a:t>
            </a:r>
            <a:r>
              <a:rPr lang="en-US" sz="3200" kern="1200" dirty="0" err="1">
                <a:solidFill>
                  <a:schemeClr val="tx1"/>
                </a:solidFill>
                <a:ea typeface="+mn-ea"/>
                <a:cs typeface="+mn-cs"/>
              </a:rPr>
              <a:t>abstractas</a:t>
            </a:r>
            <a:r>
              <a:rPr lang="en-US" sz="3200" kern="1200" dirty="0">
                <a:solidFill>
                  <a:schemeClr val="tx1"/>
                </a:solidFill>
                <a:ea typeface="+mn-ea"/>
                <a:cs typeface="+mn-cs"/>
              </a:rPr>
              <a:t> no está </a:t>
            </a:r>
            <a:r>
              <a:rPr lang="en-US" sz="3200" kern="1200" dirty="0" err="1">
                <a:solidFill>
                  <a:schemeClr val="tx1"/>
                </a:solidFill>
                <a:ea typeface="+mn-ea"/>
                <a:cs typeface="+mn-cs"/>
              </a:rPr>
              <a:t>supeditada</a:t>
            </a:r>
            <a:r>
              <a:rPr lang="en-US" sz="3200" kern="1200" dirty="0">
                <a:solidFill>
                  <a:schemeClr val="tx1"/>
                </a:solidFill>
                <a:ea typeface="+mn-ea"/>
                <a:cs typeface="+mn-cs"/>
              </a:rPr>
              <a:t> a la </a:t>
            </a:r>
            <a:r>
              <a:rPr lang="en-US" sz="3200" kern="1200" dirty="0" err="1">
                <a:solidFill>
                  <a:schemeClr val="tx1"/>
                </a:solidFill>
                <a:ea typeface="+mn-ea"/>
                <a:cs typeface="+mn-cs"/>
              </a:rPr>
              <a:t>existencia</a:t>
            </a:r>
            <a:r>
              <a:rPr lang="en-US" sz="3200" kern="1200" dirty="0">
                <a:solidFill>
                  <a:schemeClr val="tx1"/>
                </a:solidFill>
                <a:ea typeface="+mn-ea"/>
                <a:cs typeface="+mn-cs"/>
              </a:rPr>
              <a:t> de un </a:t>
            </a:r>
            <a:r>
              <a:rPr lang="en-US" sz="3200" kern="1200" dirty="0" err="1">
                <a:solidFill>
                  <a:schemeClr val="tx1"/>
                </a:solidFill>
                <a:ea typeface="+mn-ea"/>
                <a:cs typeface="+mn-cs"/>
              </a:rPr>
              <a:t>sistema</a:t>
            </a:r>
            <a:r>
              <a:rPr lang="en-US" sz="3200" kern="1200" dirty="0">
                <a:solidFill>
                  <a:schemeClr val="tx1"/>
                </a:solidFill>
                <a:ea typeface="+mn-ea"/>
                <a:cs typeface="+mn-cs"/>
              </a:rPr>
              <a:t> biológico de </a:t>
            </a:r>
            <a:r>
              <a:rPr lang="en-US" sz="3200" kern="1200" dirty="0" err="1">
                <a:solidFill>
                  <a:schemeClr val="tx1"/>
                </a:solidFill>
                <a:ea typeface="+mn-ea"/>
                <a:cs typeface="+mn-cs"/>
              </a:rPr>
              <a:t>computación</a:t>
            </a:r>
            <a:r>
              <a:rPr lang="en-US" sz="3200" kern="1200" dirty="0">
                <a:solidFill>
                  <a:schemeClr val="tx1"/>
                </a:solidFill>
                <a:ea typeface="+mn-ea"/>
                <a:cs typeface="+mn-cs"/>
              </a:rPr>
              <a:t>. </a:t>
            </a:r>
            <a:r>
              <a:rPr lang="en-US" sz="3200" kern="1200" dirty="0" err="1">
                <a:solidFill>
                  <a:schemeClr val="tx1"/>
                </a:solidFill>
                <a:ea typeface="+mn-ea"/>
                <a:cs typeface="+mn-cs"/>
              </a:rPr>
              <a:t>En</a:t>
            </a:r>
            <a:r>
              <a:rPr lang="en-US" sz="3200" kern="1200" dirty="0">
                <a:solidFill>
                  <a:schemeClr val="tx1"/>
                </a:solidFill>
                <a:ea typeface="+mn-ea"/>
                <a:cs typeface="+mn-cs"/>
              </a:rPr>
              <a:t> </a:t>
            </a:r>
            <a:r>
              <a:rPr lang="en-US" sz="3200" kern="1200" dirty="0" err="1">
                <a:solidFill>
                  <a:schemeClr val="tx1"/>
                </a:solidFill>
                <a:ea typeface="+mn-ea"/>
                <a:cs typeface="+mn-cs"/>
              </a:rPr>
              <a:t>definitiva</a:t>
            </a:r>
            <a:r>
              <a:rPr lang="en-US" sz="3200" kern="1200" dirty="0">
                <a:solidFill>
                  <a:schemeClr val="tx1"/>
                </a:solidFill>
                <a:ea typeface="+mn-ea"/>
                <a:cs typeface="+mn-cs"/>
              </a:rPr>
              <a:t>, un </a:t>
            </a:r>
            <a:r>
              <a:rPr lang="en-US" sz="3200" kern="1200" dirty="0" err="1">
                <a:solidFill>
                  <a:schemeClr val="tx1"/>
                </a:solidFill>
                <a:ea typeface="+mn-ea"/>
                <a:cs typeface="+mn-cs"/>
              </a:rPr>
              <a:t>computador</a:t>
            </a:r>
            <a:r>
              <a:rPr lang="en-US" sz="3200" kern="1200" dirty="0">
                <a:solidFill>
                  <a:schemeClr val="tx1"/>
                </a:solidFill>
                <a:ea typeface="+mn-ea"/>
                <a:cs typeface="+mn-cs"/>
              </a:rPr>
              <a:t> no es </a:t>
            </a:r>
            <a:r>
              <a:rPr lang="en-US" sz="3200" kern="1200" dirty="0" err="1">
                <a:solidFill>
                  <a:schemeClr val="tx1"/>
                </a:solidFill>
                <a:ea typeface="+mn-ea"/>
                <a:cs typeface="+mn-cs"/>
              </a:rPr>
              <a:t>más</a:t>
            </a:r>
            <a:r>
              <a:rPr lang="en-US" sz="3200" kern="1200" dirty="0">
                <a:solidFill>
                  <a:schemeClr val="tx1"/>
                </a:solidFill>
                <a:ea typeface="+mn-ea"/>
                <a:cs typeface="+mn-cs"/>
              </a:rPr>
              <a:t> que una </a:t>
            </a:r>
            <a:r>
              <a:rPr lang="en-US" sz="3200" kern="1200" dirty="0" err="1">
                <a:solidFill>
                  <a:schemeClr val="tx1"/>
                </a:solidFill>
                <a:ea typeface="+mn-ea"/>
                <a:cs typeface="+mn-cs"/>
              </a:rPr>
              <a:t>máquina</a:t>
            </a:r>
            <a:r>
              <a:rPr lang="en-US" sz="3200" kern="1200" dirty="0">
                <a:solidFill>
                  <a:schemeClr val="tx1"/>
                </a:solidFill>
                <a:ea typeface="+mn-ea"/>
                <a:cs typeface="+mn-cs"/>
              </a:rPr>
              <a:t> que </a:t>
            </a:r>
            <a:r>
              <a:rPr lang="en-US" sz="3200" kern="1200" dirty="0" err="1">
                <a:solidFill>
                  <a:schemeClr val="tx1"/>
                </a:solidFill>
                <a:ea typeface="+mn-ea"/>
                <a:cs typeface="+mn-cs"/>
              </a:rPr>
              <a:t>procesa</a:t>
            </a:r>
            <a:r>
              <a:rPr lang="en-US" sz="3200" kern="1200" dirty="0">
                <a:solidFill>
                  <a:schemeClr val="tx1"/>
                </a:solidFill>
                <a:ea typeface="+mn-ea"/>
                <a:cs typeface="+mn-cs"/>
              </a:rPr>
              <a:t> </a:t>
            </a:r>
            <a:r>
              <a:rPr lang="en-US" sz="3200" kern="1200" dirty="0" err="1">
                <a:solidFill>
                  <a:schemeClr val="tx1"/>
                </a:solidFill>
                <a:ea typeface="+mn-ea"/>
                <a:cs typeface="+mn-cs"/>
              </a:rPr>
              <a:t>representaciones</a:t>
            </a:r>
            <a:r>
              <a:rPr lang="en-US" sz="3200" kern="1200" dirty="0">
                <a:solidFill>
                  <a:schemeClr val="tx1"/>
                </a:solidFill>
                <a:ea typeface="+mn-ea"/>
                <a:cs typeface="+mn-cs"/>
              </a:rPr>
              <a:t> </a:t>
            </a:r>
            <a:r>
              <a:rPr lang="en-US" sz="3200" kern="1200" dirty="0" err="1">
                <a:solidFill>
                  <a:schemeClr val="tx1"/>
                </a:solidFill>
                <a:ea typeface="+mn-ea"/>
                <a:cs typeface="+mn-cs"/>
              </a:rPr>
              <a:t>abstractas</a:t>
            </a:r>
            <a:r>
              <a:rPr lang="en-US" sz="3200" kern="1200" dirty="0">
                <a:solidFill>
                  <a:schemeClr val="tx1"/>
                </a:solidFill>
                <a:ea typeface="+mn-ea"/>
                <a:cs typeface="+mn-cs"/>
              </a:rPr>
              <a:t> </a:t>
            </a:r>
            <a:r>
              <a:rPr lang="en-US" sz="3200" kern="1200" dirty="0" err="1">
                <a:solidFill>
                  <a:schemeClr val="tx1"/>
                </a:solidFill>
                <a:ea typeface="+mn-ea"/>
                <a:cs typeface="+mn-cs"/>
              </a:rPr>
              <a:t>siguiendo</a:t>
            </a:r>
            <a:r>
              <a:rPr lang="en-US" sz="3200" kern="1200" dirty="0">
                <a:solidFill>
                  <a:schemeClr val="tx1"/>
                </a:solidFill>
                <a:ea typeface="+mn-ea"/>
                <a:cs typeface="+mn-cs"/>
              </a:rPr>
              <a:t> </a:t>
            </a:r>
            <a:r>
              <a:rPr lang="en-US" sz="3200" kern="1200" dirty="0" err="1">
                <a:solidFill>
                  <a:schemeClr val="tx1"/>
                </a:solidFill>
                <a:ea typeface="+mn-ea"/>
                <a:cs typeface="+mn-cs"/>
              </a:rPr>
              <a:t>unas</a:t>
            </a:r>
            <a:r>
              <a:rPr lang="en-US" sz="3200" kern="1200" dirty="0">
                <a:solidFill>
                  <a:schemeClr val="tx1"/>
                </a:solidFill>
                <a:ea typeface="+mn-ea"/>
                <a:cs typeface="+mn-cs"/>
              </a:rPr>
              <a:t> </a:t>
            </a:r>
            <a:r>
              <a:rPr lang="en-US" sz="3200" kern="1200" dirty="0" err="1">
                <a:solidFill>
                  <a:schemeClr val="tx1"/>
                </a:solidFill>
                <a:ea typeface="+mn-ea"/>
                <a:cs typeface="+mn-cs"/>
              </a:rPr>
              <a:t>reglas</a:t>
            </a:r>
            <a:r>
              <a:rPr lang="en-US" sz="3200" kern="1200" dirty="0">
                <a:solidFill>
                  <a:schemeClr val="tx1"/>
                </a:solidFill>
                <a:ea typeface="+mn-ea"/>
                <a:cs typeface="+mn-cs"/>
              </a:rPr>
              <a:t> </a:t>
            </a:r>
            <a:r>
              <a:rPr lang="en-US" sz="3200" kern="1200" dirty="0" err="1">
                <a:solidFill>
                  <a:schemeClr val="tx1"/>
                </a:solidFill>
                <a:ea typeface="+mn-ea"/>
                <a:cs typeface="+mn-cs"/>
              </a:rPr>
              <a:t>predefinidas</a:t>
            </a:r>
            <a:r>
              <a:rPr lang="en-US" sz="3200" kern="1200" dirty="0">
                <a:solidFill>
                  <a:schemeClr val="tx1"/>
                </a:solidFill>
                <a:ea typeface="+mn-ea"/>
                <a:cs typeface="+mn-cs"/>
              </a:rPr>
              <a:t>.</a:t>
            </a:r>
          </a:p>
        </p:txBody>
      </p:sp>
    </p:spTree>
    <p:extLst>
      <p:ext uri="{BB962C8B-B14F-4D97-AF65-F5344CB8AC3E}">
        <p14:creationId xmlns:p14="http://schemas.microsoft.com/office/powerpoint/2010/main" val="40972677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descr="SIAC | Inteligencia artificial en imagen cardiovascular: preparados,  listos… ¡ya! | SIAC">
            <a:extLst>
              <a:ext uri="{FF2B5EF4-FFF2-40B4-BE49-F238E27FC236}">
                <a16:creationId xmlns:a16="http://schemas.microsoft.com/office/drawing/2014/main" id="{BA8F2BB3-3BF2-4BE4-A61C-18B43DD76A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57" r="26072" b="1"/>
          <a:stretch/>
        </p:blipFill>
        <p:spPr bwMode="auto">
          <a:xfrm>
            <a:off x="1891767" y="10"/>
            <a:ext cx="7252231"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uadroTexto 3">
            <a:extLst>
              <a:ext uri="{FF2B5EF4-FFF2-40B4-BE49-F238E27FC236}">
                <a16:creationId xmlns:a16="http://schemas.microsoft.com/office/drawing/2014/main" id="{CDCAFE0E-1E4A-48B7-A0DF-BD2BC983D5F3}"/>
              </a:ext>
            </a:extLst>
          </p:cNvPr>
          <p:cNvSpPr txBox="1"/>
          <p:nvPr/>
        </p:nvSpPr>
        <p:spPr>
          <a:xfrm>
            <a:off x="0" y="155234"/>
            <a:ext cx="3151163" cy="6259633"/>
          </a:xfrm>
          <a:prstGeom prst="rect">
            <a:avLst/>
          </a:prstGeom>
        </p:spPr>
        <p:txBody>
          <a:bodyPr vert="horz" lIns="91440" tIns="45720" rIns="91440" bIns="45720" rtlCol="0">
            <a:noAutofit/>
          </a:bodyPr>
          <a:lstStyle/>
          <a:p>
            <a:pPr defTabSz="914400" hangingPunct="1">
              <a:lnSpc>
                <a:spcPct val="90000"/>
              </a:lnSpc>
              <a:spcAft>
                <a:spcPts val="450"/>
              </a:spcAft>
            </a:pPr>
            <a:r>
              <a:rPr lang="en-US" sz="2400" kern="1200" dirty="0" err="1">
                <a:solidFill>
                  <a:schemeClr val="tx1"/>
                </a:solidFill>
                <a:ea typeface="+mn-ea"/>
                <a:cs typeface="+mn-cs"/>
              </a:rPr>
              <a:t>En</a:t>
            </a:r>
            <a:r>
              <a:rPr lang="en-US" sz="2400" kern="1200" dirty="0">
                <a:solidFill>
                  <a:schemeClr val="tx1"/>
                </a:solidFill>
                <a:ea typeface="+mn-ea"/>
                <a:cs typeface="+mn-cs"/>
              </a:rPr>
              <a:t> la </a:t>
            </a:r>
            <a:r>
              <a:rPr lang="en-US" sz="2400" kern="1200" dirty="0" err="1">
                <a:solidFill>
                  <a:schemeClr val="tx1"/>
                </a:solidFill>
                <a:ea typeface="+mn-ea"/>
                <a:cs typeface="+mn-cs"/>
              </a:rPr>
              <a:t>actualidad</a:t>
            </a:r>
            <a:r>
              <a:rPr lang="en-US" sz="2400" kern="1200" dirty="0">
                <a:solidFill>
                  <a:schemeClr val="tx1"/>
                </a:solidFill>
                <a:ea typeface="+mn-ea"/>
                <a:cs typeface="+mn-cs"/>
              </a:rPr>
              <a:t>, la </a:t>
            </a:r>
            <a:r>
              <a:rPr lang="en-US" sz="2400" kern="1200" dirty="0" err="1">
                <a:solidFill>
                  <a:schemeClr val="tx1"/>
                </a:solidFill>
                <a:ea typeface="+mn-ea"/>
                <a:cs typeface="+mn-cs"/>
              </a:rPr>
              <a:t>única</a:t>
            </a:r>
            <a:r>
              <a:rPr lang="en-US" sz="2400" kern="1200" dirty="0">
                <a:solidFill>
                  <a:schemeClr val="tx1"/>
                </a:solidFill>
                <a:ea typeface="+mn-ea"/>
                <a:cs typeface="+mn-cs"/>
              </a:rPr>
              <a:t> </a:t>
            </a:r>
            <a:r>
              <a:rPr lang="en-US" sz="2400" kern="1200" dirty="0" err="1">
                <a:solidFill>
                  <a:schemeClr val="tx1"/>
                </a:solidFill>
                <a:ea typeface="+mn-ea"/>
                <a:cs typeface="+mn-cs"/>
              </a:rPr>
              <a:t>tecnología</a:t>
            </a:r>
            <a:r>
              <a:rPr lang="en-US" sz="2400" kern="1200" dirty="0">
                <a:solidFill>
                  <a:schemeClr val="tx1"/>
                </a:solidFill>
                <a:ea typeface="+mn-ea"/>
                <a:cs typeface="+mn-cs"/>
              </a:rPr>
              <a:t> que </a:t>
            </a:r>
            <a:r>
              <a:rPr lang="en-US" sz="2400" kern="1200" dirty="0" err="1">
                <a:solidFill>
                  <a:schemeClr val="tx1"/>
                </a:solidFill>
                <a:ea typeface="+mn-ea"/>
                <a:cs typeface="+mn-cs"/>
              </a:rPr>
              <a:t>permite</a:t>
            </a:r>
            <a:r>
              <a:rPr lang="en-US" sz="2400" kern="1200" dirty="0">
                <a:solidFill>
                  <a:schemeClr val="tx1"/>
                </a:solidFill>
                <a:ea typeface="+mn-ea"/>
                <a:cs typeface="+mn-cs"/>
              </a:rPr>
              <a:t> </a:t>
            </a:r>
            <a:r>
              <a:rPr lang="en-US" sz="2400" kern="1200" dirty="0" err="1">
                <a:solidFill>
                  <a:schemeClr val="tx1"/>
                </a:solidFill>
                <a:ea typeface="+mn-ea"/>
                <a:cs typeface="+mn-cs"/>
              </a:rPr>
              <a:t>implementar</a:t>
            </a:r>
            <a:r>
              <a:rPr lang="en-US" sz="2400" kern="1200" dirty="0">
                <a:solidFill>
                  <a:schemeClr val="tx1"/>
                </a:solidFill>
                <a:ea typeface="+mn-ea"/>
                <a:cs typeface="+mn-cs"/>
              </a:rPr>
              <a:t> </a:t>
            </a:r>
            <a:r>
              <a:rPr lang="en-US" sz="2400" kern="1200" dirty="0" err="1">
                <a:solidFill>
                  <a:schemeClr val="tx1"/>
                </a:solidFill>
                <a:ea typeface="+mn-ea"/>
                <a:cs typeface="+mn-cs"/>
              </a:rPr>
              <a:t>sistemas</a:t>
            </a:r>
            <a:r>
              <a:rPr lang="en-US" sz="2400" kern="1200" dirty="0">
                <a:solidFill>
                  <a:schemeClr val="tx1"/>
                </a:solidFill>
                <a:ea typeface="+mn-ea"/>
                <a:cs typeface="+mn-cs"/>
              </a:rPr>
              <a:t> de </a:t>
            </a:r>
            <a:r>
              <a:rPr lang="en-US" sz="2400" kern="1200" dirty="0" err="1">
                <a:solidFill>
                  <a:schemeClr val="tx1"/>
                </a:solidFill>
                <a:ea typeface="+mn-ea"/>
                <a:cs typeface="+mn-cs"/>
              </a:rPr>
              <a:t>inteligencia</a:t>
            </a:r>
            <a:r>
              <a:rPr lang="en-US" sz="2400" kern="1200" dirty="0">
                <a:solidFill>
                  <a:schemeClr val="tx1"/>
                </a:solidFill>
                <a:ea typeface="+mn-ea"/>
                <a:cs typeface="+mn-cs"/>
              </a:rPr>
              <a:t> artificial son los </a:t>
            </a:r>
            <a:r>
              <a:rPr lang="en-US" sz="2400" kern="1200" dirty="0" err="1">
                <a:solidFill>
                  <a:schemeClr val="tx1"/>
                </a:solidFill>
                <a:ea typeface="+mn-ea"/>
                <a:cs typeface="+mn-cs"/>
              </a:rPr>
              <a:t>sistemas</a:t>
            </a:r>
            <a:r>
              <a:rPr lang="en-US" sz="2400" kern="1200" dirty="0">
                <a:solidFill>
                  <a:schemeClr val="tx1"/>
                </a:solidFill>
                <a:ea typeface="+mn-ea"/>
                <a:cs typeface="+mn-cs"/>
              </a:rPr>
              <a:t> </a:t>
            </a:r>
            <a:r>
              <a:rPr lang="en-US" sz="2400" kern="1200" dirty="0" err="1">
                <a:solidFill>
                  <a:schemeClr val="tx1"/>
                </a:solidFill>
                <a:ea typeface="+mn-ea"/>
                <a:cs typeface="+mn-cs"/>
              </a:rPr>
              <a:t>electrónicos</a:t>
            </a:r>
            <a:r>
              <a:rPr lang="en-US" sz="2400" kern="1200" dirty="0">
                <a:solidFill>
                  <a:schemeClr val="tx1"/>
                </a:solidFill>
                <a:ea typeface="+mn-ea"/>
                <a:cs typeface="+mn-cs"/>
              </a:rPr>
              <a:t> </a:t>
            </a:r>
            <a:r>
              <a:rPr lang="en-US" sz="2400" kern="1200" dirty="0" err="1">
                <a:solidFill>
                  <a:schemeClr val="tx1"/>
                </a:solidFill>
                <a:ea typeface="+mn-ea"/>
                <a:cs typeface="+mn-cs"/>
              </a:rPr>
              <a:t>basados</a:t>
            </a:r>
            <a:r>
              <a:rPr lang="en-US" sz="2400" kern="1200" dirty="0">
                <a:solidFill>
                  <a:schemeClr val="tx1"/>
                </a:solidFill>
                <a:ea typeface="+mn-ea"/>
                <a:cs typeface="+mn-cs"/>
              </a:rPr>
              <a:t> </a:t>
            </a:r>
            <a:r>
              <a:rPr lang="en-US" sz="2400" kern="1200" dirty="0" err="1">
                <a:solidFill>
                  <a:schemeClr val="tx1"/>
                </a:solidFill>
                <a:ea typeface="+mn-ea"/>
                <a:cs typeface="+mn-cs"/>
              </a:rPr>
              <a:t>en</a:t>
            </a:r>
            <a:r>
              <a:rPr lang="en-US" sz="2400" kern="1200" dirty="0">
                <a:solidFill>
                  <a:schemeClr val="tx1"/>
                </a:solidFill>
                <a:ea typeface="+mn-ea"/>
                <a:cs typeface="+mn-cs"/>
              </a:rPr>
              <a:t> </a:t>
            </a:r>
            <a:r>
              <a:rPr lang="en-US" sz="2400" kern="1200" dirty="0" err="1">
                <a:solidFill>
                  <a:schemeClr val="tx1"/>
                </a:solidFill>
                <a:ea typeface="+mn-ea"/>
                <a:cs typeface="+mn-cs"/>
              </a:rPr>
              <a:t>dispositivos</a:t>
            </a:r>
            <a:r>
              <a:rPr lang="en-US" sz="2400" kern="1200" dirty="0">
                <a:solidFill>
                  <a:schemeClr val="tx1"/>
                </a:solidFill>
                <a:ea typeface="+mn-ea"/>
                <a:cs typeface="+mn-cs"/>
              </a:rPr>
              <a:t> de </a:t>
            </a:r>
            <a:r>
              <a:rPr lang="en-US" sz="2400" kern="1200" dirty="0" err="1">
                <a:solidFill>
                  <a:schemeClr val="tx1"/>
                </a:solidFill>
                <a:ea typeface="+mn-ea"/>
                <a:cs typeface="+mn-cs"/>
              </a:rPr>
              <a:t>estado</a:t>
            </a:r>
            <a:r>
              <a:rPr lang="en-US" sz="2400" kern="1200" dirty="0">
                <a:solidFill>
                  <a:schemeClr val="tx1"/>
                </a:solidFill>
                <a:ea typeface="+mn-ea"/>
                <a:cs typeface="+mn-cs"/>
              </a:rPr>
              <a:t> </a:t>
            </a:r>
            <a:r>
              <a:rPr lang="en-US" sz="2400" kern="1200" dirty="0" err="1">
                <a:solidFill>
                  <a:schemeClr val="tx1"/>
                </a:solidFill>
                <a:ea typeface="+mn-ea"/>
                <a:cs typeface="+mn-cs"/>
              </a:rPr>
              <a:t>sólido</a:t>
            </a:r>
            <a:r>
              <a:rPr lang="en-US" sz="2400" kern="1200" dirty="0">
                <a:solidFill>
                  <a:schemeClr val="tx1"/>
                </a:solidFill>
                <a:ea typeface="+mn-ea"/>
                <a:cs typeface="+mn-cs"/>
              </a:rPr>
              <a:t>. </a:t>
            </a:r>
          </a:p>
          <a:p>
            <a:pPr indent="-228600" defTabSz="914400" hangingPunct="1">
              <a:lnSpc>
                <a:spcPct val="90000"/>
              </a:lnSpc>
              <a:spcAft>
                <a:spcPts val="450"/>
              </a:spcAft>
              <a:buFont typeface="Arial" panose="020B0604020202020204" pitchFamily="34" charset="0"/>
              <a:buChar char="•"/>
            </a:pPr>
            <a:endParaRPr lang="en-US" sz="2400" kern="1200" dirty="0">
              <a:solidFill>
                <a:schemeClr val="tx1"/>
              </a:solidFill>
              <a:ea typeface="+mn-ea"/>
              <a:cs typeface="+mn-cs"/>
            </a:endParaRPr>
          </a:p>
          <a:p>
            <a:pPr defTabSz="914400" hangingPunct="1">
              <a:lnSpc>
                <a:spcPct val="90000"/>
              </a:lnSpc>
              <a:spcAft>
                <a:spcPts val="450"/>
              </a:spcAft>
            </a:pPr>
            <a:r>
              <a:rPr lang="en-US" sz="2400" kern="1200" dirty="0">
                <a:solidFill>
                  <a:schemeClr val="tx1"/>
                </a:solidFill>
                <a:ea typeface="+mn-ea"/>
                <a:cs typeface="+mn-cs"/>
              </a:rPr>
              <a:t>Los </a:t>
            </a:r>
            <a:r>
              <a:rPr lang="en-US" sz="2400" kern="1200" dirty="0" err="1">
                <a:solidFill>
                  <a:schemeClr val="tx1"/>
                </a:solidFill>
                <a:ea typeface="+mn-ea"/>
                <a:cs typeface="+mn-cs"/>
              </a:rPr>
              <a:t>computadores</a:t>
            </a:r>
            <a:r>
              <a:rPr lang="en-US" sz="2400" kern="1200" dirty="0">
                <a:solidFill>
                  <a:schemeClr val="tx1"/>
                </a:solidFill>
                <a:ea typeface="+mn-ea"/>
                <a:cs typeface="+mn-cs"/>
              </a:rPr>
              <a:t> </a:t>
            </a:r>
            <a:r>
              <a:rPr lang="en-US" sz="2400" kern="1200" dirty="0" err="1">
                <a:solidFill>
                  <a:schemeClr val="tx1"/>
                </a:solidFill>
                <a:ea typeface="+mn-ea"/>
                <a:cs typeface="+mn-cs"/>
              </a:rPr>
              <a:t>actuales</a:t>
            </a:r>
            <a:r>
              <a:rPr lang="en-US" sz="2400" kern="1200" dirty="0">
                <a:solidFill>
                  <a:schemeClr val="tx1"/>
                </a:solidFill>
                <a:ea typeface="+mn-ea"/>
                <a:cs typeface="+mn-cs"/>
              </a:rPr>
              <a:t> </a:t>
            </a:r>
            <a:r>
              <a:rPr lang="en-US" sz="2400" kern="1200" dirty="0" err="1">
                <a:solidFill>
                  <a:schemeClr val="tx1"/>
                </a:solidFill>
                <a:ea typeface="+mn-ea"/>
                <a:cs typeface="+mn-cs"/>
              </a:rPr>
              <a:t>disponen</a:t>
            </a:r>
            <a:r>
              <a:rPr lang="en-US" sz="2400" kern="1200" dirty="0">
                <a:solidFill>
                  <a:schemeClr val="tx1"/>
                </a:solidFill>
                <a:ea typeface="+mn-ea"/>
                <a:cs typeface="+mn-cs"/>
              </a:rPr>
              <a:t> de una gran </a:t>
            </a:r>
            <a:r>
              <a:rPr lang="en-US" sz="2400" kern="1200" dirty="0" err="1">
                <a:solidFill>
                  <a:schemeClr val="tx1"/>
                </a:solidFill>
                <a:ea typeface="+mn-ea"/>
                <a:cs typeface="+mn-cs"/>
              </a:rPr>
              <a:t>capacidad</a:t>
            </a:r>
            <a:r>
              <a:rPr lang="en-US" sz="2400" kern="1200" dirty="0">
                <a:solidFill>
                  <a:schemeClr val="tx1"/>
                </a:solidFill>
                <a:ea typeface="+mn-ea"/>
                <a:cs typeface="+mn-cs"/>
              </a:rPr>
              <a:t> de </a:t>
            </a:r>
            <a:r>
              <a:rPr lang="en-US" sz="2400" kern="1200" dirty="0" err="1">
                <a:solidFill>
                  <a:schemeClr val="tx1"/>
                </a:solidFill>
                <a:ea typeface="+mn-ea"/>
                <a:cs typeface="+mn-cs"/>
              </a:rPr>
              <a:t>cálculo</a:t>
            </a:r>
            <a:r>
              <a:rPr lang="en-US" sz="2400" kern="1200" dirty="0">
                <a:solidFill>
                  <a:schemeClr val="tx1"/>
                </a:solidFill>
                <a:ea typeface="+mn-ea"/>
                <a:cs typeface="+mn-cs"/>
              </a:rPr>
              <a:t> que </a:t>
            </a:r>
            <a:r>
              <a:rPr lang="en-US" sz="2400" kern="1200" dirty="0" err="1">
                <a:solidFill>
                  <a:schemeClr val="tx1"/>
                </a:solidFill>
                <a:ea typeface="+mn-ea"/>
                <a:cs typeface="+mn-cs"/>
              </a:rPr>
              <a:t>permite</a:t>
            </a:r>
            <a:r>
              <a:rPr lang="en-US" sz="2400" kern="1200" dirty="0">
                <a:solidFill>
                  <a:schemeClr val="tx1"/>
                </a:solidFill>
                <a:ea typeface="+mn-ea"/>
                <a:cs typeface="+mn-cs"/>
              </a:rPr>
              <a:t> la </a:t>
            </a:r>
            <a:r>
              <a:rPr lang="en-US" sz="2400" kern="1200" dirty="0" err="1">
                <a:solidFill>
                  <a:schemeClr val="tx1"/>
                </a:solidFill>
                <a:ea typeface="+mn-ea"/>
                <a:cs typeface="+mn-cs"/>
              </a:rPr>
              <a:t>implementación</a:t>
            </a:r>
            <a:r>
              <a:rPr lang="en-US" sz="2400" kern="1200" dirty="0">
                <a:solidFill>
                  <a:schemeClr val="tx1"/>
                </a:solidFill>
                <a:ea typeface="+mn-ea"/>
                <a:cs typeface="+mn-cs"/>
              </a:rPr>
              <a:t> de </a:t>
            </a:r>
            <a:r>
              <a:rPr lang="en-US" sz="2400" kern="1200" dirty="0" err="1">
                <a:solidFill>
                  <a:schemeClr val="tx1"/>
                </a:solidFill>
                <a:ea typeface="+mn-ea"/>
                <a:cs typeface="+mn-cs"/>
              </a:rPr>
              <a:t>sistemas</a:t>
            </a:r>
            <a:r>
              <a:rPr lang="en-US" sz="2400" kern="1200" dirty="0">
                <a:solidFill>
                  <a:schemeClr val="tx1"/>
                </a:solidFill>
                <a:ea typeface="+mn-ea"/>
                <a:cs typeface="+mn-cs"/>
              </a:rPr>
              <a:t> </a:t>
            </a:r>
            <a:r>
              <a:rPr lang="en-US" sz="2400" kern="1200" dirty="0" err="1">
                <a:solidFill>
                  <a:schemeClr val="tx1"/>
                </a:solidFill>
                <a:ea typeface="+mn-ea"/>
                <a:cs typeface="+mn-cs"/>
              </a:rPr>
              <a:t>avanzados</a:t>
            </a:r>
            <a:r>
              <a:rPr lang="en-US" sz="2400" kern="1200" dirty="0">
                <a:solidFill>
                  <a:schemeClr val="tx1"/>
                </a:solidFill>
                <a:ea typeface="+mn-ea"/>
                <a:cs typeface="+mn-cs"/>
              </a:rPr>
              <a:t> de </a:t>
            </a:r>
            <a:r>
              <a:rPr lang="en-US" sz="2400" kern="1200" dirty="0" err="1">
                <a:solidFill>
                  <a:schemeClr val="tx1"/>
                </a:solidFill>
                <a:ea typeface="+mn-ea"/>
                <a:cs typeface="+mn-cs"/>
              </a:rPr>
              <a:t>tratamiento</a:t>
            </a:r>
            <a:r>
              <a:rPr lang="en-US" sz="2400" kern="1200" dirty="0">
                <a:solidFill>
                  <a:schemeClr val="tx1"/>
                </a:solidFill>
                <a:ea typeface="+mn-ea"/>
                <a:cs typeface="+mn-cs"/>
              </a:rPr>
              <a:t> de </a:t>
            </a:r>
            <a:r>
              <a:rPr lang="en-US" sz="2400" kern="1200" dirty="0" err="1">
                <a:solidFill>
                  <a:schemeClr val="tx1"/>
                </a:solidFill>
                <a:ea typeface="+mn-ea"/>
                <a:cs typeface="+mn-cs"/>
              </a:rPr>
              <a:t>datos</a:t>
            </a:r>
            <a:r>
              <a:rPr lang="en-US" sz="2400" kern="1200" dirty="0">
                <a:solidFill>
                  <a:schemeClr val="tx1"/>
                </a:solidFill>
                <a:ea typeface="+mn-ea"/>
                <a:cs typeface="+mn-cs"/>
              </a:rPr>
              <a:t> y </a:t>
            </a:r>
            <a:r>
              <a:rPr lang="en-US" sz="2400" kern="1200" dirty="0" err="1">
                <a:solidFill>
                  <a:schemeClr val="tx1"/>
                </a:solidFill>
                <a:ea typeface="+mn-ea"/>
                <a:cs typeface="+mn-cs"/>
              </a:rPr>
              <a:t>reconocimiento</a:t>
            </a:r>
            <a:r>
              <a:rPr lang="en-US" sz="2400" kern="1200" dirty="0">
                <a:solidFill>
                  <a:schemeClr val="tx1"/>
                </a:solidFill>
                <a:ea typeface="+mn-ea"/>
                <a:cs typeface="+mn-cs"/>
              </a:rPr>
              <a:t> de </a:t>
            </a:r>
            <a:r>
              <a:rPr lang="en-US" sz="2400" kern="1200" dirty="0" err="1">
                <a:solidFill>
                  <a:schemeClr val="tx1"/>
                </a:solidFill>
                <a:ea typeface="+mn-ea"/>
                <a:cs typeface="+mn-cs"/>
              </a:rPr>
              <a:t>patrones</a:t>
            </a:r>
            <a:r>
              <a:rPr lang="en-US" sz="2400" kern="1200" dirty="0">
                <a:solidFill>
                  <a:schemeClr val="tx1"/>
                </a:solidFill>
                <a:ea typeface="+mn-ea"/>
                <a:cs typeface="+mn-cs"/>
              </a:rPr>
              <a:t>.</a:t>
            </a:r>
          </a:p>
        </p:txBody>
      </p:sp>
    </p:spTree>
    <p:extLst>
      <p:ext uri="{BB962C8B-B14F-4D97-AF65-F5344CB8AC3E}">
        <p14:creationId xmlns:p14="http://schemas.microsoft.com/office/powerpoint/2010/main" val="419490095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2" descr="La inteligencia artificial sí es una oportunidad de negocios en México?">
            <a:extLst>
              <a:ext uri="{FF2B5EF4-FFF2-40B4-BE49-F238E27FC236}">
                <a16:creationId xmlns:a16="http://schemas.microsoft.com/office/drawing/2014/main" id="{A2AF20E2-1593-4BB8-A046-EBF08E48C8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0" r="18136"/>
          <a:stretch/>
        </p:blipFill>
        <p:spPr bwMode="auto">
          <a:xfrm>
            <a:off x="1891767" y="10"/>
            <a:ext cx="725223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uadroTexto 3">
            <a:extLst>
              <a:ext uri="{FF2B5EF4-FFF2-40B4-BE49-F238E27FC236}">
                <a16:creationId xmlns:a16="http://schemas.microsoft.com/office/drawing/2014/main" id="{CDCAFE0E-1E4A-48B7-A0DF-BD2BC983D5F3}"/>
              </a:ext>
            </a:extLst>
          </p:cNvPr>
          <p:cNvSpPr txBox="1"/>
          <p:nvPr/>
        </p:nvSpPr>
        <p:spPr>
          <a:xfrm>
            <a:off x="0" y="141167"/>
            <a:ext cx="3235569" cy="6569122"/>
          </a:xfrm>
          <a:prstGeom prst="rect">
            <a:avLst/>
          </a:prstGeom>
        </p:spPr>
        <p:txBody>
          <a:bodyPr vert="horz" lIns="91440" tIns="45720" rIns="91440" bIns="45720" rtlCol="0">
            <a:normAutofit/>
          </a:bodyPr>
          <a:lstStyle/>
          <a:p>
            <a:pPr defTabSz="914400" hangingPunct="1">
              <a:lnSpc>
                <a:spcPct val="90000"/>
              </a:lnSpc>
              <a:spcAft>
                <a:spcPts val="450"/>
              </a:spcAft>
            </a:pPr>
            <a:r>
              <a:rPr lang="en-US" sz="2400" kern="1200" dirty="0" err="1">
                <a:solidFill>
                  <a:schemeClr val="tx1"/>
                </a:solidFill>
                <a:ea typeface="+mn-ea"/>
                <a:cs typeface="+mn-cs"/>
              </a:rPr>
              <a:t>En</a:t>
            </a:r>
            <a:r>
              <a:rPr lang="en-US" sz="2400" kern="1200" dirty="0">
                <a:solidFill>
                  <a:schemeClr val="tx1"/>
                </a:solidFill>
                <a:ea typeface="+mn-ea"/>
                <a:cs typeface="+mn-cs"/>
              </a:rPr>
              <a:t> </a:t>
            </a:r>
            <a:r>
              <a:rPr lang="en-US" sz="2400" kern="1200" dirty="0" err="1">
                <a:solidFill>
                  <a:schemeClr val="tx1"/>
                </a:solidFill>
                <a:ea typeface="+mn-ea"/>
                <a:cs typeface="+mn-cs"/>
              </a:rPr>
              <a:t>muchas</a:t>
            </a:r>
            <a:r>
              <a:rPr lang="en-US" sz="2400" kern="1200" dirty="0">
                <a:solidFill>
                  <a:schemeClr val="tx1"/>
                </a:solidFill>
                <a:ea typeface="+mn-ea"/>
                <a:cs typeface="+mn-cs"/>
              </a:rPr>
              <a:t> </a:t>
            </a:r>
            <a:r>
              <a:rPr lang="en-US" sz="2400" kern="1200" dirty="0" err="1">
                <a:solidFill>
                  <a:schemeClr val="tx1"/>
                </a:solidFill>
                <a:ea typeface="+mn-ea"/>
                <a:cs typeface="+mn-cs"/>
              </a:rPr>
              <a:t>aplicaciones</a:t>
            </a:r>
            <a:r>
              <a:rPr lang="en-US" sz="2400" kern="1200" dirty="0">
                <a:solidFill>
                  <a:schemeClr val="tx1"/>
                </a:solidFill>
                <a:ea typeface="+mn-ea"/>
                <a:cs typeface="+mn-cs"/>
              </a:rPr>
              <a:t> </a:t>
            </a:r>
            <a:r>
              <a:rPr lang="en-US" sz="2400" kern="1200" dirty="0" err="1">
                <a:solidFill>
                  <a:schemeClr val="tx1"/>
                </a:solidFill>
                <a:ea typeface="+mn-ea"/>
                <a:cs typeface="+mn-cs"/>
              </a:rPr>
              <a:t>concretas</a:t>
            </a:r>
            <a:r>
              <a:rPr lang="en-US" sz="2400" kern="1200" dirty="0">
                <a:solidFill>
                  <a:schemeClr val="tx1"/>
                </a:solidFill>
                <a:ea typeface="+mn-ea"/>
                <a:cs typeface="+mn-cs"/>
              </a:rPr>
              <a:t>, los </a:t>
            </a:r>
            <a:r>
              <a:rPr lang="en-US" sz="2400" kern="1200" dirty="0" err="1">
                <a:solidFill>
                  <a:schemeClr val="tx1"/>
                </a:solidFill>
                <a:ea typeface="+mn-ea"/>
                <a:cs typeface="+mn-cs"/>
              </a:rPr>
              <a:t>sistemas</a:t>
            </a:r>
            <a:r>
              <a:rPr lang="en-US" sz="2400" kern="1200" dirty="0">
                <a:solidFill>
                  <a:schemeClr val="tx1"/>
                </a:solidFill>
                <a:ea typeface="+mn-ea"/>
                <a:cs typeface="+mn-cs"/>
              </a:rPr>
              <a:t> </a:t>
            </a:r>
            <a:r>
              <a:rPr lang="en-US" sz="2400" kern="1200" dirty="0" err="1">
                <a:solidFill>
                  <a:schemeClr val="tx1"/>
                </a:solidFill>
                <a:ea typeface="+mn-ea"/>
                <a:cs typeface="+mn-cs"/>
              </a:rPr>
              <a:t>artificiales</a:t>
            </a:r>
            <a:r>
              <a:rPr lang="en-US" sz="2400" kern="1200" dirty="0">
                <a:solidFill>
                  <a:schemeClr val="tx1"/>
                </a:solidFill>
                <a:ea typeface="+mn-ea"/>
                <a:cs typeface="+mn-cs"/>
              </a:rPr>
              <a:t> pueden </a:t>
            </a:r>
            <a:r>
              <a:rPr lang="en-US" sz="2400" kern="1200" dirty="0" err="1">
                <a:solidFill>
                  <a:schemeClr val="tx1"/>
                </a:solidFill>
                <a:ea typeface="+mn-ea"/>
                <a:cs typeface="+mn-cs"/>
              </a:rPr>
              <a:t>llegar</a:t>
            </a:r>
            <a:r>
              <a:rPr lang="en-US" sz="2400" kern="1200" dirty="0">
                <a:solidFill>
                  <a:schemeClr val="tx1"/>
                </a:solidFill>
                <a:ea typeface="+mn-ea"/>
                <a:cs typeface="+mn-cs"/>
              </a:rPr>
              <a:t> a </a:t>
            </a:r>
            <a:r>
              <a:rPr lang="en-US" sz="2400" kern="1200" dirty="0" err="1">
                <a:solidFill>
                  <a:schemeClr val="tx1"/>
                </a:solidFill>
                <a:ea typeface="+mn-ea"/>
                <a:cs typeface="+mn-cs"/>
              </a:rPr>
              <a:t>presentar</a:t>
            </a:r>
            <a:r>
              <a:rPr lang="en-US" sz="2400" kern="1200" dirty="0">
                <a:solidFill>
                  <a:schemeClr val="tx1"/>
                </a:solidFill>
                <a:ea typeface="+mn-ea"/>
                <a:cs typeface="+mn-cs"/>
              </a:rPr>
              <a:t> un </a:t>
            </a:r>
            <a:r>
              <a:rPr lang="en-US" sz="2400" kern="1200" dirty="0" err="1">
                <a:solidFill>
                  <a:schemeClr val="tx1"/>
                </a:solidFill>
                <a:ea typeface="+mn-ea"/>
                <a:cs typeface="+mn-cs"/>
              </a:rPr>
              <a:t>rendimiento</a:t>
            </a:r>
            <a:r>
              <a:rPr lang="en-US" sz="2400" kern="1200" dirty="0">
                <a:solidFill>
                  <a:schemeClr val="tx1"/>
                </a:solidFill>
                <a:ea typeface="+mn-ea"/>
                <a:cs typeface="+mn-cs"/>
              </a:rPr>
              <a:t> </a:t>
            </a:r>
            <a:r>
              <a:rPr lang="en-US" sz="2400" kern="1200" dirty="0" err="1">
                <a:solidFill>
                  <a:schemeClr val="tx1"/>
                </a:solidFill>
                <a:ea typeface="+mn-ea"/>
                <a:cs typeface="+mn-cs"/>
              </a:rPr>
              <a:t>notablemente</a:t>
            </a:r>
            <a:r>
              <a:rPr lang="en-US" sz="2400" kern="1200" dirty="0">
                <a:solidFill>
                  <a:schemeClr val="tx1"/>
                </a:solidFill>
                <a:ea typeface="+mn-ea"/>
                <a:cs typeface="+mn-cs"/>
              </a:rPr>
              <a:t> </a:t>
            </a:r>
            <a:r>
              <a:rPr lang="en-US" sz="2400" kern="1200" dirty="0" err="1">
                <a:solidFill>
                  <a:schemeClr val="tx1"/>
                </a:solidFill>
                <a:ea typeface="+mn-ea"/>
                <a:cs typeface="+mn-cs"/>
              </a:rPr>
              <a:t>mejor</a:t>
            </a:r>
            <a:r>
              <a:rPr lang="en-US" sz="2400" kern="1200" dirty="0">
                <a:solidFill>
                  <a:schemeClr val="tx1"/>
                </a:solidFill>
                <a:ea typeface="+mn-ea"/>
                <a:cs typeface="+mn-cs"/>
              </a:rPr>
              <a:t> que </a:t>
            </a:r>
            <a:r>
              <a:rPr lang="en-US" sz="2400" kern="1200" dirty="0" err="1">
                <a:solidFill>
                  <a:schemeClr val="tx1"/>
                </a:solidFill>
                <a:ea typeface="+mn-ea"/>
                <a:cs typeface="+mn-cs"/>
              </a:rPr>
              <a:t>el</a:t>
            </a:r>
            <a:r>
              <a:rPr lang="en-US" sz="2400" kern="1200" dirty="0">
                <a:solidFill>
                  <a:schemeClr val="tx1"/>
                </a:solidFill>
                <a:ea typeface="+mn-ea"/>
                <a:cs typeface="+mn-cs"/>
              </a:rPr>
              <a:t> del </a:t>
            </a:r>
            <a:r>
              <a:rPr lang="en-US" sz="2400" kern="1200" dirty="0" err="1">
                <a:solidFill>
                  <a:schemeClr val="tx1"/>
                </a:solidFill>
                <a:ea typeface="+mn-ea"/>
                <a:cs typeface="+mn-cs"/>
              </a:rPr>
              <a:t>propio</a:t>
            </a:r>
            <a:r>
              <a:rPr lang="en-US" sz="2400" kern="1200" dirty="0">
                <a:solidFill>
                  <a:schemeClr val="tx1"/>
                </a:solidFill>
                <a:ea typeface="+mn-ea"/>
                <a:cs typeface="+mn-cs"/>
              </a:rPr>
              <a:t> </a:t>
            </a:r>
            <a:r>
              <a:rPr lang="en-US" sz="2400" kern="1200" dirty="0" err="1">
                <a:solidFill>
                  <a:schemeClr val="tx1"/>
                </a:solidFill>
                <a:ea typeface="+mn-ea"/>
                <a:cs typeface="+mn-cs"/>
              </a:rPr>
              <a:t>cerebro</a:t>
            </a:r>
            <a:r>
              <a:rPr lang="en-US" sz="2400" kern="1200" dirty="0">
                <a:solidFill>
                  <a:schemeClr val="tx1"/>
                </a:solidFill>
                <a:ea typeface="+mn-ea"/>
                <a:cs typeface="+mn-cs"/>
              </a:rPr>
              <a:t> </a:t>
            </a:r>
            <a:r>
              <a:rPr lang="en-US" sz="2400" kern="1200" dirty="0" err="1">
                <a:solidFill>
                  <a:schemeClr val="tx1"/>
                </a:solidFill>
                <a:ea typeface="+mn-ea"/>
                <a:cs typeface="+mn-cs"/>
              </a:rPr>
              <a:t>humano</a:t>
            </a:r>
            <a:r>
              <a:rPr lang="en-US" sz="2400" kern="1200" dirty="0">
                <a:solidFill>
                  <a:schemeClr val="tx1"/>
                </a:solidFill>
                <a:ea typeface="+mn-ea"/>
                <a:cs typeface="+mn-cs"/>
              </a:rPr>
              <a:t>.</a:t>
            </a:r>
          </a:p>
          <a:p>
            <a:pPr indent="-228600" defTabSz="914400" hangingPunct="1">
              <a:lnSpc>
                <a:spcPct val="90000"/>
              </a:lnSpc>
              <a:spcAft>
                <a:spcPts val="450"/>
              </a:spcAft>
              <a:buFont typeface="Arial" panose="020B0604020202020204" pitchFamily="34" charset="0"/>
              <a:buChar char="•"/>
            </a:pPr>
            <a:endParaRPr lang="en-US" sz="2400" kern="1200" dirty="0">
              <a:solidFill>
                <a:schemeClr val="tx1"/>
              </a:solidFill>
              <a:ea typeface="+mn-ea"/>
              <a:cs typeface="+mn-cs"/>
            </a:endParaRPr>
          </a:p>
          <a:p>
            <a:pPr defTabSz="914400" hangingPunct="1">
              <a:lnSpc>
                <a:spcPct val="90000"/>
              </a:lnSpc>
              <a:spcAft>
                <a:spcPts val="450"/>
              </a:spcAft>
            </a:pPr>
            <a:r>
              <a:rPr lang="en-US" sz="2400" kern="1200" dirty="0">
                <a:solidFill>
                  <a:schemeClr val="tx1"/>
                </a:solidFill>
                <a:ea typeface="+mn-ea"/>
                <a:cs typeface="+mn-cs"/>
              </a:rPr>
              <a:t>Este es </a:t>
            </a:r>
            <a:r>
              <a:rPr lang="en-US" sz="2400" kern="1200" dirty="0" err="1">
                <a:solidFill>
                  <a:schemeClr val="tx1"/>
                </a:solidFill>
                <a:ea typeface="+mn-ea"/>
                <a:cs typeface="+mn-cs"/>
              </a:rPr>
              <a:t>el</a:t>
            </a:r>
            <a:r>
              <a:rPr lang="en-US" sz="2400" kern="1200" dirty="0">
                <a:solidFill>
                  <a:schemeClr val="tx1"/>
                </a:solidFill>
                <a:ea typeface="+mn-ea"/>
                <a:cs typeface="+mn-cs"/>
              </a:rPr>
              <a:t> </a:t>
            </a:r>
            <a:r>
              <a:rPr lang="en-US" sz="2400" kern="1200" dirty="0" err="1">
                <a:solidFill>
                  <a:schemeClr val="tx1"/>
                </a:solidFill>
                <a:ea typeface="+mn-ea"/>
                <a:cs typeface="+mn-cs"/>
              </a:rPr>
              <a:t>caso</a:t>
            </a:r>
            <a:r>
              <a:rPr lang="en-US" sz="2400" kern="1200" dirty="0">
                <a:solidFill>
                  <a:schemeClr val="tx1"/>
                </a:solidFill>
                <a:ea typeface="+mn-ea"/>
                <a:cs typeface="+mn-cs"/>
              </a:rPr>
              <a:t>, por </a:t>
            </a:r>
            <a:r>
              <a:rPr lang="en-US" sz="2400" kern="1200" dirty="0" err="1">
                <a:solidFill>
                  <a:schemeClr val="tx1"/>
                </a:solidFill>
                <a:ea typeface="+mn-ea"/>
                <a:cs typeface="+mn-cs"/>
              </a:rPr>
              <a:t>ejemplo</a:t>
            </a:r>
            <a:r>
              <a:rPr lang="en-US" sz="2400" kern="1200" dirty="0">
                <a:solidFill>
                  <a:schemeClr val="tx1"/>
                </a:solidFill>
                <a:ea typeface="+mn-ea"/>
                <a:cs typeface="+mn-cs"/>
              </a:rPr>
              <a:t>, </a:t>
            </a:r>
            <a:r>
              <a:rPr lang="en-US" sz="2400" kern="1200" dirty="0" err="1">
                <a:solidFill>
                  <a:schemeClr val="tx1"/>
                </a:solidFill>
                <a:ea typeface="+mn-ea"/>
                <a:cs typeface="+mn-cs"/>
              </a:rPr>
              <a:t>en</a:t>
            </a:r>
            <a:r>
              <a:rPr lang="en-US" sz="2400" kern="1200" dirty="0">
                <a:solidFill>
                  <a:schemeClr val="tx1"/>
                </a:solidFill>
                <a:ea typeface="+mn-ea"/>
                <a:cs typeface="+mn-cs"/>
              </a:rPr>
              <a:t> </a:t>
            </a:r>
            <a:r>
              <a:rPr lang="en-US" sz="2400" kern="1200" dirty="0" err="1">
                <a:solidFill>
                  <a:schemeClr val="tx1"/>
                </a:solidFill>
                <a:ea typeface="+mn-ea"/>
                <a:cs typeface="+mn-cs"/>
              </a:rPr>
              <a:t>aquellas</a:t>
            </a:r>
            <a:r>
              <a:rPr lang="en-US" sz="2400" kern="1200" dirty="0">
                <a:solidFill>
                  <a:schemeClr val="tx1"/>
                </a:solidFill>
                <a:ea typeface="+mn-ea"/>
                <a:cs typeface="+mn-cs"/>
              </a:rPr>
              <a:t> </a:t>
            </a:r>
            <a:r>
              <a:rPr lang="en-US" sz="2400" kern="1200" dirty="0" err="1">
                <a:solidFill>
                  <a:schemeClr val="tx1"/>
                </a:solidFill>
                <a:ea typeface="+mn-ea"/>
                <a:cs typeface="+mn-cs"/>
              </a:rPr>
              <a:t>situaciones</a:t>
            </a:r>
            <a:r>
              <a:rPr lang="en-US" sz="2400" kern="1200" dirty="0">
                <a:solidFill>
                  <a:schemeClr val="tx1"/>
                </a:solidFill>
                <a:ea typeface="+mn-ea"/>
                <a:cs typeface="+mn-cs"/>
              </a:rPr>
              <a:t> que </a:t>
            </a:r>
            <a:r>
              <a:rPr lang="en-US" sz="2400" kern="1200" dirty="0" err="1">
                <a:solidFill>
                  <a:schemeClr val="tx1"/>
                </a:solidFill>
                <a:ea typeface="+mn-ea"/>
                <a:cs typeface="+mn-cs"/>
              </a:rPr>
              <a:t>requieran</a:t>
            </a:r>
            <a:r>
              <a:rPr lang="en-US" sz="2400" kern="1200" dirty="0">
                <a:solidFill>
                  <a:schemeClr val="tx1"/>
                </a:solidFill>
                <a:ea typeface="+mn-ea"/>
                <a:cs typeface="+mn-cs"/>
              </a:rPr>
              <a:t> </a:t>
            </a:r>
            <a:r>
              <a:rPr lang="en-US" sz="2400" kern="1200" dirty="0" err="1">
                <a:solidFill>
                  <a:schemeClr val="tx1"/>
                </a:solidFill>
                <a:ea typeface="+mn-ea"/>
                <a:cs typeface="+mn-cs"/>
              </a:rPr>
              <a:t>gestionar</a:t>
            </a:r>
            <a:r>
              <a:rPr lang="en-US" sz="2400" kern="1200" dirty="0">
                <a:solidFill>
                  <a:schemeClr val="tx1"/>
                </a:solidFill>
                <a:ea typeface="+mn-ea"/>
                <a:cs typeface="+mn-cs"/>
              </a:rPr>
              <a:t> </a:t>
            </a:r>
            <a:r>
              <a:rPr lang="en-US" sz="2400" kern="1200" dirty="0" err="1">
                <a:solidFill>
                  <a:schemeClr val="tx1"/>
                </a:solidFill>
                <a:ea typeface="+mn-ea"/>
                <a:cs typeface="+mn-cs"/>
              </a:rPr>
              <a:t>grandes</a:t>
            </a:r>
            <a:r>
              <a:rPr lang="en-US" sz="2400" kern="1200" dirty="0">
                <a:solidFill>
                  <a:schemeClr val="tx1"/>
                </a:solidFill>
                <a:ea typeface="+mn-ea"/>
                <a:cs typeface="+mn-cs"/>
              </a:rPr>
              <a:t> </a:t>
            </a:r>
            <a:r>
              <a:rPr lang="en-US" sz="2400" kern="1200" dirty="0" err="1">
                <a:solidFill>
                  <a:schemeClr val="tx1"/>
                </a:solidFill>
                <a:ea typeface="+mn-ea"/>
                <a:cs typeface="+mn-cs"/>
              </a:rPr>
              <a:t>cantidades</a:t>
            </a:r>
            <a:r>
              <a:rPr lang="en-US" sz="2400" kern="1200" dirty="0">
                <a:solidFill>
                  <a:schemeClr val="tx1"/>
                </a:solidFill>
                <a:ea typeface="+mn-ea"/>
                <a:cs typeface="+mn-cs"/>
              </a:rPr>
              <a:t> de </a:t>
            </a:r>
            <a:r>
              <a:rPr lang="en-US" sz="2400" kern="1200" dirty="0" err="1">
                <a:solidFill>
                  <a:schemeClr val="tx1"/>
                </a:solidFill>
                <a:ea typeface="+mn-ea"/>
                <a:cs typeface="+mn-cs"/>
              </a:rPr>
              <a:t>datos</a:t>
            </a:r>
            <a:r>
              <a:rPr lang="en-US" sz="2400" kern="1200" dirty="0">
                <a:solidFill>
                  <a:schemeClr val="tx1"/>
                </a:solidFill>
                <a:ea typeface="+mn-ea"/>
                <a:cs typeface="+mn-cs"/>
              </a:rPr>
              <a:t> o que </a:t>
            </a:r>
            <a:r>
              <a:rPr lang="en-US" sz="2400" kern="1200" dirty="0" err="1">
                <a:solidFill>
                  <a:schemeClr val="tx1"/>
                </a:solidFill>
                <a:ea typeface="+mn-ea"/>
                <a:cs typeface="+mn-cs"/>
              </a:rPr>
              <a:t>exijan</a:t>
            </a:r>
            <a:r>
              <a:rPr lang="en-US" sz="2400" kern="1200" dirty="0">
                <a:solidFill>
                  <a:schemeClr val="tx1"/>
                </a:solidFill>
                <a:ea typeface="+mn-ea"/>
                <a:cs typeface="+mn-cs"/>
              </a:rPr>
              <a:t> una </a:t>
            </a:r>
            <a:r>
              <a:rPr lang="en-US" sz="2400" kern="1200" dirty="0" err="1">
                <a:solidFill>
                  <a:schemeClr val="tx1"/>
                </a:solidFill>
                <a:ea typeface="+mn-ea"/>
                <a:cs typeface="+mn-cs"/>
              </a:rPr>
              <a:t>rápida</a:t>
            </a:r>
            <a:r>
              <a:rPr lang="en-US" sz="2400" kern="1200" dirty="0">
                <a:solidFill>
                  <a:schemeClr val="tx1"/>
                </a:solidFill>
                <a:ea typeface="+mn-ea"/>
                <a:cs typeface="+mn-cs"/>
              </a:rPr>
              <a:t> </a:t>
            </a:r>
            <a:r>
              <a:rPr lang="en-US" sz="2400" kern="1200" dirty="0" err="1">
                <a:solidFill>
                  <a:schemeClr val="tx1"/>
                </a:solidFill>
                <a:ea typeface="+mn-ea"/>
                <a:cs typeface="+mn-cs"/>
              </a:rPr>
              <a:t>ejecución</a:t>
            </a:r>
            <a:r>
              <a:rPr lang="en-US" sz="2400" kern="1200" dirty="0">
                <a:solidFill>
                  <a:schemeClr val="tx1"/>
                </a:solidFill>
                <a:ea typeface="+mn-ea"/>
                <a:cs typeface="+mn-cs"/>
              </a:rPr>
              <a:t> de </a:t>
            </a:r>
            <a:r>
              <a:rPr lang="en-US" sz="2400" kern="1200" dirty="0" err="1">
                <a:solidFill>
                  <a:schemeClr val="tx1"/>
                </a:solidFill>
                <a:ea typeface="+mn-ea"/>
                <a:cs typeface="+mn-cs"/>
              </a:rPr>
              <a:t>cálculos</a:t>
            </a:r>
            <a:r>
              <a:rPr lang="en-US" sz="2400" kern="1200" dirty="0">
                <a:solidFill>
                  <a:schemeClr val="tx1"/>
                </a:solidFill>
                <a:ea typeface="+mn-ea"/>
                <a:cs typeface="+mn-cs"/>
              </a:rPr>
              <a:t> </a:t>
            </a:r>
            <a:r>
              <a:rPr lang="en-US" sz="2400" kern="1200" dirty="0" err="1">
                <a:solidFill>
                  <a:schemeClr val="tx1"/>
                </a:solidFill>
                <a:ea typeface="+mn-ea"/>
                <a:cs typeface="+mn-cs"/>
              </a:rPr>
              <a:t>matemáticos</a:t>
            </a:r>
            <a:r>
              <a:rPr lang="en-US" sz="2400" kern="1200" dirty="0">
                <a:solidFill>
                  <a:schemeClr val="tx1"/>
                </a:solidFill>
                <a:ea typeface="+mn-ea"/>
                <a:cs typeface="+mn-cs"/>
              </a:rPr>
              <a:t>.</a:t>
            </a:r>
          </a:p>
        </p:txBody>
      </p:sp>
    </p:spTree>
    <p:extLst>
      <p:ext uri="{BB962C8B-B14F-4D97-AF65-F5344CB8AC3E}">
        <p14:creationId xmlns:p14="http://schemas.microsoft.com/office/powerpoint/2010/main" val="40391826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842" name="Picture 2" descr="Inteligencia Artificial: ¿Qué es y cuáles son sus aplicaciones?">
            <a:extLst>
              <a:ext uri="{FF2B5EF4-FFF2-40B4-BE49-F238E27FC236}">
                <a16:creationId xmlns:a16="http://schemas.microsoft.com/office/drawing/2014/main" id="{B10D0AE7-99EE-45F8-9A5C-E7844B1F3B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4" r="38736"/>
          <a:stretch/>
        </p:blipFill>
        <p:spPr bwMode="auto">
          <a:xfrm>
            <a:off x="1891767" y="10"/>
            <a:ext cx="725223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uadroTexto 3">
            <a:extLst>
              <a:ext uri="{FF2B5EF4-FFF2-40B4-BE49-F238E27FC236}">
                <a16:creationId xmlns:a16="http://schemas.microsoft.com/office/drawing/2014/main" id="{CDCAFE0E-1E4A-48B7-A0DF-BD2BC983D5F3}"/>
              </a:ext>
            </a:extLst>
          </p:cNvPr>
          <p:cNvSpPr txBox="1"/>
          <p:nvPr/>
        </p:nvSpPr>
        <p:spPr>
          <a:xfrm>
            <a:off x="0" y="-1"/>
            <a:ext cx="3792511" cy="6857989"/>
          </a:xfrm>
          <a:prstGeom prst="rect">
            <a:avLst/>
          </a:prstGeom>
        </p:spPr>
        <p:txBody>
          <a:bodyPr vert="horz" lIns="91440" tIns="45720" rIns="91440" bIns="45720" rtlCol="0">
            <a:noAutofit/>
          </a:bodyPr>
          <a:lstStyle/>
          <a:p>
            <a:pPr defTabSz="914400" hangingPunct="1">
              <a:lnSpc>
                <a:spcPct val="90000"/>
              </a:lnSpc>
              <a:spcAft>
                <a:spcPts val="450"/>
              </a:spcAft>
            </a:pPr>
            <a:r>
              <a:rPr lang="en-US" sz="2400" kern="1200" dirty="0" err="1">
                <a:solidFill>
                  <a:schemeClr val="tx1"/>
                </a:solidFill>
                <a:ea typeface="+mn-ea"/>
                <a:cs typeface="+mn-cs"/>
              </a:rPr>
              <a:t>En</a:t>
            </a:r>
            <a:r>
              <a:rPr lang="en-US" sz="2400" kern="1200" dirty="0">
                <a:solidFill>
                  <a:schemeClr val="tx1"/>
                </a:solidFill>
                <a:ea typeface="+mn-ea"/>
                <a:cs typeface="+mn-cs"/>
              </a:rPr>
              <a:t> </a:t>
            </a:r>
            <a:r>
              <a:rPr lang="en-US" sz="2400" kern="1200" dirty="0" err="1">
                <a:solidFill>
                  <a:schemeClr val="tx1"/>
                </a:solidFill>
                <a:ea typeface="+mn-ea"/>
                <a:cs typeface="+mn-cs"/>
              </a:rPr>
              <a:t>ocasiones</a:t>
            </a:r>
            <a:r>
              <a:rPr lang="en-US" sz="2400" kern="1200" dirty="0">
                <a:solidFill>
                  <a:schemeClr val="tx1"/>
                </a:solidFill>
                <a:ea typeface="+mn-ea"/>
                <a:cs typeface="+mn-cs"/>
              </a:rPr>
              <a:t>, los </a:t>
            </a:r>
            <a:r>
              <a:rPr lang="en-US" sz="2400" kern="1200" dirty="0" err="1">
                <a:solidFill>
                  <a:schemeClr val="tx1"/>
                </a:solidFill>
                <a:ea typeface="+mn-ea"/>
                <a:cs typeface="+mn-cs"/>
              </a:rPr>
              <a:t>sistemas</a:t>
            </a:r>
            <a:r>
              <a:rPr lang="en-US" sz="2400" kern="1200" dirty="0">
                <a:solidFill>
                  <a:schemeClr val="tx1"/>
                </a:solidFill>
                <a:ea typeface="+mn-ea"/>
                <a:cs typeface="+mn-cs"/>
              </a:rPr>
              <a:t> de IA </a:t>
            </a:r>
            <a:r>
              <a:rPr lang="en-US" sz="2400" kern="1200" dirty="0" err="1">
                <a:solidFill>
                  <a:schemeClr val="tx1"/>
                </a:solidFill>
                <a:ea typeface="+mn-ea"/>
                <a:cs typeface="+mn-cs"/>
              </a:rPr>
              <a:t>resuelven</a:t>
            </a:r>
            <a:r>
              <a:rPr lang="en-US" sz="2400" kern="1200" dirty="0">
                <a:solidFill>
                  <a:schemeClr val="tx1"/>
                </a:solidFill>
                <a:ea typeface="+mn-ea"/>
                <a:cs typeface="+mn-cs"/>
              </a:rPr>
              <a:t> </a:t>
            </a:r>
            <a:r>
              <a:rPr lang="en-US" sz="2400" kern="1200" dirty="0" err="1">
                <a:solidFill>
                  <a:schemeClr val="tx1"/>
                </a:solidFill>
                <a:ea typeface="+mn-ea"/>
                <a:cs typeface="+mn-cs"/>
              </a:rPr>
              <a:t>problemas</a:t>
            </a:r>
            <a:r>
              <a:rPr lang="en-US" sz="2400" kern="1200" dirty="0">
                <a:solidFill>
                  <a:schemeClr val="tx1"/>
                </a:solidFill>
                <a:ea typeface="+mn-ea"/>
                <a:cs typeface="+mn-cs"/>
              </a:rPr>
              <a:t> de forma </a:t>
            </a:r>
            <a:r>
              <a:rPr lang="en-US" sz="2400" kern="1200" dirty="0" err="1">
                <a:solidFill>
                  <a:schemeClr val="tx1"/>
                </a:solidFill>
                <a:ea typeface="+mn-ea"/>
                <a:cs typeface="+mn-cs"/>
              </a:rPr>
              <a:t>heurística</a:t>
            </a:r>
            <a:r>
              <a:rPr lang="en-US" sz="2400" kern="1200" dirty="0">
                <a:solidFill>
                  <a:schemeClr val="tx1"/>
                </a:solidFill>
                <a:ea typeface="+mn-ea"/>
                <a:cs typeface="+mn-cs"/>
              </a:rPr>
              <a:t> mediante un </a:t>
            </a:r>
            <a:r>
              <a:rPr lang="en-US" sz="2400" kern="1200" dirty="0" err="1">
                <a:solidFill>
                  <a:schemeClr val="tx1"/>
                </a:solidFill>
                <a:ea typeface="+mn-ea"/>
                <a:cs typeface="+mn-cs"/>
              </a:rPr>
              <a:t>procedimiento</a:t>
            </a:r>
            <a:r>
              <a:rPr lang="en-US" sz="2400" kern="1200" dirty="0">
                <a:solidFill>
                  <a:schemeClr val="tx1"/>
                </a:solidFill>
                <a:ea typeface="+mn-ea"/>
                <a:cs typeface="+mn-cs"/>
              </a:rPr>
              <a:t> de </a:t>
            </a:r>
            <a:r>
              <a:rPr lang="en-US" sz="2400" kern="1200" dirty="0" err="1">
                <a:solidFill>
                  <a:schemeClr val="tx1"/>
                </a:solidFill>
                <a:ea typeface="+mn-ea"/>
                <a:cs typeface="+mn-cs"/>
              </a:rPr>
              <a:t>ensayo</a:t>
            </a:r>
            <a:r>
              <a:rPr lang="en-US" sz="2400" kern="1200" dirty="0">
                <a:solidFill>
                  <a:schemeClr val="tx1"/>
                </a:solidFill>
                <a:ea typeface="+mn-ea"/>
                <a:cs typeface="+mn-cs"/>
              </a:rPr>
              <a:t> y error que </a:t>
            </a:r>
            <a:r>
              <a:rPr lang="en-US" sz="2400" kern="1200" dirty="0" err="1">
                <a:solidFill>
                  <a:schemeClr val="tx1"/>
                </a:solidFill>
                <a:ea typeface="+mn-ea"/>
                <a:cs typeface="+mn-cs"/>
              </a:rPr>
              <a:t>incorpora</a:t>
            </a:r>
            <a:r>
              <a:rPr lang="en-US" sz="2400" kern="1200" dirty="0">
                <a:solidFill>
                  <a:schemeClr val="tx1"/>
                </a:solidFill>
                <a:ea typeface="+mn-ea"/>
                <a:cs typeface="+mn-cs"/>
              </a:rPr>
              <a:t> información </a:t>
            </a:r>
            <a:r>
              <a:rPr lang="en-US" sz="2400" kern="1200" dirty="0" err="1">
                <a:solidFill>
                  <a:schemeClr val="tx1"/>
                </a:solidFill>
                <a:ea typeface="+mn-ea"/>
                <a:cs typeface="+mn-cs"/>
              </a:rPr>
              <a:t>relevante</a:t>
            </a:r>
            <a:r>
              <a:rPr lang="en-US" sz="2400" kern="1200" dirty="0">
                <a:solidFill>
                  <a:schemeClr val="tx1"/>
                </a:solidFill>
                <a:ea typeface="+mn-ea"/>
                <a:cs typeface="+mn-cs"/>
              </a:rPr>
              <a:t> </a:t>
            </a:r>
            <a:r>
              <a:rPr lang="en-US" sz="2400" kern="1200" dirty="0" err="1">
                <a:solidFill>
                  <a:schemeClr val="tx1"/>
                </a:solidFill>
                <a:ea typeface="+mn-ea"/>
                <a:cs typeface="+mn-cs"/>
              </a:rPr>
              <a:t>basada</a:t>
            </a:r>
            <a:r>
              <a:rPr lang="en-US" sz="2400" kern="1200" dirty="0">
                <a:solidFill>
                  <a:schemeClr val="tx1"/>
                </a:solidFill>
                <a:ea typeface="+mn-ea"/>
                <a:cs typeface="+mn-cs"/>
              </a:rPr>
              <a:t> </a:t>
            </a:r>
            <a:r>
              <a:rPr lang="en-US" sz="2400" kern="1200" dirty="0" err="1">
                <a:solidFill>
                  <a:schemeClr val="tx1"/>
                </a:solidFill>
                <a:ea typeface="+mn-ea"/>
                <a:cs typeface="+mn-cs"/>
              </a:rPr>
              <a:t>en</a:t>
            </a:r>
            <a:r>
              <a:rPr lang="en-US" sz="2400" kern="1200" dirty="0">
                <a:solidFill>
                  <a:schemeClr val="tx1"/>
                </a:solidFill>
                <a:ea typeface="+mn-ea"/>
                <a:cs typeface="+mn-cs"/>
              </a:rPr>
              <a:t> </a:t>
            </a:r>
            <a:r>
              <a:rPr lang="en-US" sz="2400" kern="1200" dirty="0" err="1">
                <a:solidFill>
                  <a:schemeClr val="tx1"/>
                </a:solidFill>
                <a:ea typeface="+mn-ea"/>
                <a:cs typeface="+mn-cs"/>
              </a:rPr>
              <a:t>conocimientos</a:t>
            </a:r>
            <a:r>
              <a:rPr lang="en-US" sz="2400" kern="1200" dirty="0">
                <a:solidFill>
                  <a:schemeClr val="tx1"/>
                </a:solidFill>
                <a:ea typeface="+mn-ea"/>
                <a:cs typeface="+mn-cs"/>
              </a:rPr>
              <a:t> </a:t>
            </a:r>
            <a:r>
              <a:rPr lang="en-US" sz="2400" kern="1200" dirty="0" err="1">
                <a:solidFill>
                  <a:schemeClr val="tx1"/>
                </a:solidFill>
                <a:ea typeface="+mn-ea"/>
                <a:cs typeface="+mn-cs"/>
              </a:rPr>
              <a:t>previos</a:t>
            </a:r>
            <a:r>
              <a:rPr lang="en-US" sz="2400" kern="1200" dirty="0">
                <a:solidFill>
                  <a:schemeClr val="tx1"/>
                </a:solidFill>
                <a:ea typeface="+mn-ea"/>
                <a:cs typeface="+mn-cs"/>
              </a:rPr>
              <a:t>. </a:t>
            </a:r>
          </a:p>
          <a:p>
            <a:pPr indent="-228600" defTabSz="914400" hangingPunct="1">
              <a:lnSpc>
                <a:spcPct val="90000"/>
              </a:lnSpc>
              <a:spcAft>
                <a:spcPts val="450"/>
              </a:spcAft>
              <a:buFont typeface="Arial" panose="020B0604020202020204" pitchFamily="34" charset="0"/>
              <a:buChar char="•"/>
            </a:pPr>
            <a:endParaRPr lang="en-US" sz="2400" kern="1200" dirty="0">
              <a:solidFill>
                <a:schemeClr val="tx1"/>
              </a:solidFill>
              <a:ea typeface="+mn-ea"/>
              <a:cs typeface="+mn-cs"/>
            </a:endParaRPr>
          </a:p>
          <a:p>
            <a:pPr defTabSz="914400" hangingPunct="1">
              <a:lnSpc>
                <a:spcPct val="90000"/>
              </a:lnSpc>
              <a:spcAft>
                <a:spcPts val="450"/>
              </a:spcAft>
            </a:pPr>
            <a:r>
              <a:rPr lang="en-US" sz="2400" kern="1200" dirty="0">
                <a:solidFill>
                  <a:schemeClr val="tx1"/>
                </a:solidFill>
                <a:ea typeface="+mn-ea"/>
                <a:cs typeface="+mn-cs"/>
              </a:rPr>
              <a:t>Cuando un </a:t>
            </a:r>
            <a:r>
              <a:rPr lang="en-US" sz="2400" kern="1200" dirty="0" err="1">
                <a:solidFill>
                  <a:schemeClr val="tx1"/>
                </a:solidFill>
                <a:ea typeface="+mn-ea"/>
                <a:cs typeface="+mn-cs"/>
              </a:rPr>
              <a:t>mismo</a:t>
            </a:r>
            <a:r>
              <a:rPr lang="en-US" sz="2400" kern="1200" dirty="0">
                <a:solidFill>
                  <a:schemeClr val="tx1"/>
                </a:solidFill>
                <a:ea typeface="+mn-ea"/>
                <a:cs typeface="+mn-cs"/>
              </a:rPr>
              <a:t> </a:t>
            </a:r>
            <a:r>
              <a:rPr lang="en-US" sz="2400" kern="1200" dirty="0" err="1">
                <a:solidFill>
                  <a:schemeClr val="tx1"/>
                </a:solidFill>
                <a:ea typeface="+mn-ea"/>
                <a:cs typeface="+mn-cs"/>
              </a:rPr>
              <a:t>problema</a:t>
            </a:r>
            <a:r>
              <a:rPr lang="en-US" sz="2400" kern="1200" dirty="0">
                <a:solidFill>
                  <a:schemeClr val="tx1"/>
                </a:solidFill>
                <a:ea typeface="+mn-ea"/>
                <a:cs typeface="+mn-cs"/>
              </a:rPr>
              <a:t> </a:t>
            </a:r>
            <a:r>
              <a:rPr lang="en-US" sz="2400" kern="1200" dirty="0" err="1">
                <a:solidFill>
                  <a:schemeClr val="tx1"/>
                </a:solidFill>
                <a:ea typeface="+mn-ea"/>
                <a:cs typeface="+mn-cs"/>
              </a:rPr>
              <a:t>puede</a:t>
            </a:r>
            <a:r>
              <a:rPr lang="en-US" sz="2400" kern="1200" dirty="0">
                <a:solidFill>
                  <a:schemeClr val="tx1"/>
                </a:solidFill>
                <a:ea typeface="+mn-ea"/>
                <a:cs typeface="+mn-cs"/>
              </a:rPr>
              <a:t> </a:t>
            </a:r>
            <a:r>
              <a:rPr lang="en-US" sz="2400" kern="1200" dirty="0" err="1">
                <a:solidFill>
                  <a:schemeClr val="tx1"/>
                </a:solidFill>
                <a:ea typeface="+mn-ea"/>
                <a:cs typeface="+mn-cs"/>
              </a:rPr>
              <a:t>resolverse</a:t>
            </a:r>
            <a:r>
              <a:rPr lang="en-US" sz="2400" kern="1200" dirty="0">
                <a:solidFill>
                  <a:schemeClr val="tx1"/>
                </a:solidFill>
                <a:ea typeface="+mn-ea"/>
                <a:cs typeface="+mn-cs"/>
              </a:rPr>
              <a:t> mediante </a:t>
            </a:r>
            <a:r>
              <a:rPr lang="en-US" sz="2400" kern="1200" dirty="0" err="1">
                <a:solidFill>
                  <a:schemeClr val="tx1"/>
                </a:solidFill>
                <a:ea typeface="+mn-ea"/>
                <a:cs typeface="+mn-cs"/>
              </a:rPr>
              <a:t>sistemas</a:t>
            </a:r>
            <a:r>
              <a:rPr lang="en-US" sz="2400" kern="1200" dirty="0">
                <a:solidFill>
                  <a:schemeClr val="tx1"/>
                </a:solidFill>
                <a:ea typeface="+mn-ea"/>
                <a:cs typeface="+mn-cs"/>
              </a:rPr>
              <a:t> naturales (</a:t>
            </a:r>
            <a:r>
              <a:rPr lang="en-US" sz="2400" kern="1200" dirty="0" err="1">
                <a:solidFill>
                  <a:schemeClr val="tx1"/>
                </a:solidFill>
                <a:ea typeface="+mn-ea"/>
                <a:cs typeface="+mn-cs"/>
              </a:rPr>
              <a:t>cerebro</a:t>
            </a:r>
            <a:r>
              <a:rPr lang="en-US" sz="2400" kern="1200" dirty="0">
                <a:solidFill>
                  <a:schemeClr val="tx1"/>
                </a:solidFill>
                <a:ea typeface="+mn-ea"/>
                <a:cs typeface="+mn-cs"/>
              </a:rPr>
              <a:t>) o </a:t>
            </a:r>
            <a:r>
              <a:rPr lang="en-US" sz="2400" kern="1200" dirty="0" err="1">
                <a:solidFill>
                  <a:schemeClr val="tx1"/>
                </a:solidFill>
                <a:ea typeface="+mn-ea"/>
                <a:cs typeface="+mn-cs"/>
              </a:rPr>
              <a:t>artificiales</a:t>
            </a:r>
            <a:r>
              <a:rPr lang="en-US" sz="2400" kern="1200" dirty="0">
                <a:solidFill>
                  <a:schemeClr val="tx1"/>
                </a:solidFill>
                <a:ea typeface="+mn-ea"/>
                <a:cs typeface="+mn-cs"/>
              </a:rPr>
              <a:t> (</a:t>
            </a:r>
            <a:r>
              <a:rPr lang="en-US" sz="2400" kern="1200" dirty="0" err="1">
                <a:solidFill>
                  <a:schemeClr val="tx1"/>
                </a:solidFill>
                <a:ea typeface="+mn-ea"/>
                <a:cs typeface="+mn-cs"/>
              </a:rPr>
              <a:t>computadora</a:t>
            </a:r>
            <a:r>
              <a:rPr lang="en-US" sz="2400" kern="1200" dirty="0">
                <a:solidFill>
                  <a:schemeClr val="tx1"/>
                </a:solidFill>
                <a:ea typeface="+mn-ea"/>
                <a:cs typeface="+mn-cs"/>
              </a:rPr>
              <a:t>), los </a:t>
            </a:r>
            <a:r>
              <a:rPr lang="en-US" sz="2400" kern="1200" dirty="0" err="1">
                <a:solidFill>
                  <a:schemeClr val="tx1"/>
                </a:solidFill>
                <a:ea typeface="+mn-ea"/>
                <a:cs typeface="+mn-cs"/>
              </a:rPr>
              <a:t>algoritmos</a:t>
            </a:r>
            <a:r>
              <a:rPr lang="en-US" sz="2400" kern="1200" dirty="0">
                <a:solidFill>
                  <a:schemeClr val="tx1"/>
                </a:solidFill>
                <a:ea typeface="+mn-ea"/>
                <a:cs typeface="+mn-cs"/>
              </a:rPr>
              <a:t> que </a:t>
            </a:r>
            <a:r>
              <a:rPr lang="en-US" sz="2400" kern="1200" dirty="0" err="1">
                <a:solidFill>
                  <a:schemeClr val="tx1"/>
                </a:solidFill>
                <a:ea typeface="+mn-ea"/>
                <a:cs typeface="+mn-cs"/>
              </a:rPr>
              <a:t>sigue</a:t>
            </a:r>
            <a:r>
              <a:rPr lang="en-US" sz="2400" kern="1200" dirty="0">
                <a:solidFill>
                  <a:schemeClr val="tx1"/>
                </a:solidFill>
                <a:ea typeface="+mn-ea"/>
                <a:cs typeface="+mn-cs"/>
              </a:rPr>
              <a:t> </a:t>
            </a:r>
            <a:r>
              <a:rPr lang="en-US" sz="2400" kern="1200" dirty="0" err="1">
                <a:solidFill>
                  <a:schemeClr val="tx1"/>
                </a:solidFill>
                <a:ea typeface="+mn-ea"/>
                <a:cs typeface="+mn-cs"/>
              </a:rPr>
              <a:t>cada</a:t>
            </a:r>
            <a:r>
              <a:rPr lang="en-US" sz="2400" kern="1200" dirty="0">
                <a:solidFill>
                  <a:schemeClr val="tx1"/>
                </a:solidFill>
                <a:ea typeface="+mn-ea"/>
                <a:cs typeface="+mn-cs"/>
              </a:rPr>
              <a:t> </a:t>
            </a:r>
            <a:r>
              <a:rPr lang="en-US" sz="2400" kern="1200" dirty="0" err="1">
                <a:solidFill>
                  <a:schemeClr val="tx1"/>
                </a:solidFill>
                <a:ea typeface="+mn-ea"/>
                <a:cs typeface="+mn-cs"/>
              </a:rPr>
              <a:t>implementación</a:t>
            </a:r>
            <a:r>
              <a:rPr lang="en-US" sz="2400" kern="1200" dirty="0">
                <a:solidFill>
                  <a:schemeClr val="tx1"/>
                </a:solidFill>
                <a:ea typeface="+mn-ea"/>
                <a:cs typeface="+mn-cs"/>
              </a:rPr>
              <a:t> </a:t>
            </a:r>
            <a:r>
              <a:rPr lang="en-US" sz="2400" kern="1200" dirty="0" err="1">
                <a:solidFill>
                  <a:schemeClr val="tx1"/>
                </a:solidFill>
                <a:ea typeface="+mn-ea"/>
                <a:cs typeface="+mn-cs"/>
              </a:rPr>
              <a:t>suelen</a:t>
            </a:r>
            <a:r>
              <a:rPr lang="en-US" sz="2400" kern="1200" dirty="0">
                <a:solidFill>
                  <a:schemeClr val="tx1"/>
                </a:solidFill>
                <a:ea typeface="+mn-ea"/>
                <a:cs typeface="+mn-cs"/>
              </a:rPr>
              <a:t> ser </a:t>
            </a:r>
            <a:r>
              <a:rPr lang="en-US" sz="2400" kern="1200" dirty="0" err="1">
                <a:solidFill>
                  <a:schemeClr val="tx1"/>
                </a:solidFill>
                <a:ea typeface="+mn-ea"/>
                <a:cs typeface="+mn-cs"/>
              </a:rPr>
              <a:t>completamente</a:t>
            </a:r>
            <a:r>
              <a:rPr lang="en-US" sz="2400" kern="1200" dirty="0">
                <a:solidFill>
                  <a:schemeClr val="tx1"/>
                </a:solidFill>
                <a:ea typeface="+mn-ea"/>
                <a:cs typeface="+mn-cs"/>
              </a:rPr>
              <a:t> </a:t>
            </a:r>
            <a:r>
              <a:rPr lang="en-US" sz="2400" kern="1200" dirty="0" err="1">
                <a:solidFill>
                  <a:schemeClr val="tx1"/>
                </a:solidFill>
                <a:ea typeface="+mn-ea"/>
                <a:cs typeface="+mn-cs"/>
              </a:rPr>
              <a:t>diferentes</a:t>
            </a:r>
            <a:r>
              <a:rPr lang="en-US" sz="2400" kern="1200" dirty="0">
                <a:solidFill>
                  <a:schemeClr val="tx1"/>
                </a:solidFill>
                <a:ea typeface="+mn-ea"/>
                <a:cs typeface="+mn-cs"/>
              </a:rPr>
              <a:t> </a:t>
            </a:r>
            <a:r>
              <a:rPr lang="en-US" sz="2400" kern="1200" dirty="0" err="1">
                <a:solidFill>
                  <a:schemeClr val="tx1"/>
                </a:solidFill>
                <a:ea typeface="+mn-ea"/>
                <a:cs typeface="+mn-cs"/>
              </a:rPr>
              <a:t>puesto</a:t>
            </a:r>
            <a:r>
              <a:rPr lang="en-US" sz="2400" kern="1200" dirty="0">
                <a:solidFill>
                  <a:schemeClr val="tx1"/>
                </a:solidFill>
                <a:ea typeface="+mn-ea"/>
                <a:cs typeface="+mn-cs"/>
              </a:rPr>
              <a:t> que </a:t>
            </a:r>
            <a:r>
              <a:rPr lang="en-US" sz="2400" kern="1200" dirty="0" err="1">
                <a:solidFill>
                  <a:schemeClr val="tx1"/>
                </a:solidFill>
                <a:ea typeface="+mn-ea"/>
                <a:cs typeface="+mn-cs"/>
              </a:rPr>
              <a:t>el</a:t>
            </a:r>
            <a:r>
              <a:rPr lang="en-US" sz="2400" kern="1200" dirty="0">
                <a:solidFill>
                  <a:schemeClr val="tx1"/>
                </a:solidFill>
                <a:ea typeface="+mn-ea"/>
                <a:cs typeface="+mn-cs"/>
              </a:rPr>
              <a:t> conjunto de </a:t>
            </a:r>
            <a:r>
              <a:rPr lang="en-US" sz="2400" kern="1200" dirty="0" err="1">
                <a:solidFill>
                  <a:schemeClr val="tx1"/>
                </a:solidFill>
                <a:ea typeface="+mn-ea"/>
                <a:cs typeface="+mn-cs"/>
              </a:rPr>
              <a:t>instrucciones</a:t>
            </a:r>
            <a:r>
              <a:rPr lang="en-US" sz="2400" kern="1200" dirty="0">
                <a:solidFill>
                  <a:schemeClr val="tx1"/>
                </a:solidFill>
                <a:ea typeface="+mn-ea"/>
                <a:cs typeface="+mn-cs"/>
              </a:rPr>
              <a:t> </a:t>
            </a:r>
            <a:r>
              <a:rPr lang="en-US" sz="2400" kern="1200" dirty="0" err="1">
                <a:solidFill>
                  <a:schemeClr val="tx1"/>
                </a:solidFill>
                <a:ea typeface="+mn-ea"/>
                <a:cs typeface="+mn-cs"/>
              </a:rPr>
              <a:t>elementales</a:t>
            </a:r>
            <a:r>
              <a:rPr lang="en-US" sz="2400" kern="1200" dirty="0">
                <a:solidFill>
                  <a:schemeClr val="tx1"/>
                </a:solidFill>
                <a:ea typeface="+mn-ea"/>
                <a:cs typeface="+mn-cs"/>
              </a:rPr>
              <a:t> de </a:t>
            </a:r>
            <a:r>
              <a:rPr lang="en-US" sz="2400" kern="1200" dirty="0" err="1">
                <a:solidFill>
                  <a:schemeClr val="tx1"/>
                </a:solidFill>
                <a:ea typeface="+mn-ea"/>
                <a:cs typeface="+mn-cs"/>
              </a:rPr>
              <a:t>cada</a:t>
            </a:r>
            <a:r>
              <a:rPr lang="en-US" sz="2400" kern="1200" dirty="0">
                <a:solidFill>
                  <a:schemeClr val="tx1"/>
                </a:solidFill>
                <a:ea typeface="+mn-ea"/>
                <a:cs typeface="+mn-cs"/>
              </a:rPr>
              <a:t> Sistema son </a:t>
            </a:r>
            <a:r>
              <a:rPr lang="en-US" sz="2400" kern="1200" dirty="0" err="1">
                <a:solidFill>
                  <a:schemeClr val="tx1"/>
                </a:solidFill>
                <a:ea typeface="+mn-ea"/>
                <a:cs typeface="+mn-cs"/>
              </a:rPr>
              <a:t>también</a:t>
            </a:r>
            <a:r>
              <a:rPr lang="en-US" sz="2400" kern="1200" dirty="0">
                <a:solidFill>
                  <a:schemeClr val="tx1"/>
                </a:solidFill>
                <a:ea typeface="+mn-ea"/>
                <a:cs typeface="+mn-cs"/>
              </a:rPr>
              <a:t> </a:t>
            </a:r>
            <a:r>
              <a:rPr lang="en-US" sz="2400" kern="1200" dirty="0" err="1">
                <a:solidFill>
                  <a:schemeClr val="tx1"/>
                </a:solidFill>
                <a:ea typeface="+mn-ea"/>
                <a:cs typeface="+mn-cs"/>
              </a:rPr>
              <a:t>diferentes</a:t>
            </a:r>
            <a:r>
              <a:rPr lang="en-US" sz="2400" kern="1200" dirty="0">
                <a:solidFill>
                  <a:schemeClr val="tx1"/>
                </a:solidFill>
                <a:ea typeface="+mn-ea"/>
                <a:cs typeface="+mn-cs"/>
              </a:rPr>
              <a:t>.</a:t>
            </a:r>
          </a:p>
        </p:txBody>
      </p:sp>
    </p:spTree>
    <p:extLst>
      <p:ext uri="{BB962C8B-B14F-4D97-AF65-F5344CB8AC3E}">
        <p14:creationId xmlns:p14="http://schemas.microsoft.com/office/powerpoint/2010/main" val="10149883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316212" y="147748"/>
            <a:ext cx="8116491" cy="636985"/>
          </a:xfrm>
          <a:prstGeom prst="rect">
            <a:avLst/>
          </a:prstGeom>
          <a:noFill/>
        </p:spPr>
        <p:txBody>
          <a:bodyPr wrap="square" rtlCol="0" anchor="t">
            <a:normAutofit/>
          </a:bodyPr>
          <a:lstStyle/>
          <a:p>
            <a:pPr algn="just">
              <a:lnSpc>
                <a:spcPct val="90000"/>
              </a:lnSpc>
              <a:spcAft>
                <a:spcPts val="450"/>
              </a:spcAft>
            </a:pPr>
            <a:r>
              <a:rPr lang="es-MX" sz="1950" dirty="0">
                <a:latin typeface="Arial" panose="020B0604020202020204" pitchFamily="34" charset="0"/>
                <a:cs typeface="Arial" panose="020B0604020202020204" pitchFamily="34" charset="0"/>
              </a:rPr>
              <a:t>La tabla describe las diferencias fundamentales entre sistemas de inteligencia artificial y natural en las escalas más relevantes. </a:t>
            </a:r>
            <a:endParaRPr lang="es-CO" sz="1950"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2217A027-176D-42EA-BD7B-AD1989C3857E}"/>
              </a:ext>
            </a:extLst>
          </p:cNvPr>
          <p:cNvPicPr>
            <a:picLocks noChangeAspect="1"/>
          </p:cNvPicPr>
          <p:nvPr/>
        </p:nvPicPr>
        <p:blipFill>
          <a:blip r:embed="rId2"/>
          <a:stretch>
            <a:fillRect/>
          </a:stretch>
        </p:blipFill>
        <p:spPr>
          <a:xfrm>
            <a:off x="0" y="1156134"/>
            <a:ext cx="8998755" cy="3444001"/>
          </a:xfrm>
          <a:prstGeom prst="rect">
            <a:avLst/>
          </a:prstGeom>
        </p:spPr>
      </p:pic>
    </p:spTree>
    <p:extLst>
      <p:ext uri="{BB962C8B-B14F-4D97-AF65-F5344CB8AC3E}">
        <p14:creationId xmlns:p14="http://schemas.microsoft.com/office/powerpoint/2010/main" val="30988557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D7D1D8E-1D92-44C1-BEDD-3FFA29E0BE89}"/>
              </a:ext>
            </a:extLst>
          </p:cNvPr>
          <p:cNvSpPr txBox="1"/>
          <p:nvPr/>
        </p:nvSpPr>
        <p:spPr>
          <a:xfrm>
            <a:off x="5598460" y="2195219"/>
            <a:ext cx="3065480" cy="2166836"/>
          </a:xfrm>
          <a:prstGeom prst="rect">
            <a:avLst/>
          </a:prstGeom>
        </p:spPr>
        <p:txBody>
          <a:bodyPr vert="horz" lIns="68580" tIns="34290" rIns="68580" bIns="34290" rtlCol="0" anchor="b">
            <a:normAutofit lnSpcReduction="10000"/>
          </a:bodyPr>
          <a:lstStyle/>
          <a:p>
            <a:pPr>
              <a:lnSpc>
                <a:spcPct val="90000"/>
              </a:lnSpc>
              <a:spcBef>
                <a:spcPct val="0"/>
              </a:spcBef>
              <a:spcAft>
                <a:spcPts val="450"/>
              </a:spcAft>
            </a:pPr>
            <a:r>
              <a:rPr lang="en-US" sz="4500" b="1" dirty="0">
                <a:solidFill>
                  <a:srgbClr val="002060"/>
                </a:solidFill>
              </a:rPr>
              <a:t>Conceptos</a:t>
            </a:r>
          </a:p>
          <a:p>
            <a:pPr>
              <a:lnSpc>
                <a:spcPct val="90000"/>
              </a:lnSpc>
              <a:spcBef>
                <a:spcPct val="0"/>
              </a:spcBef>
              <a:spcAft>
                <a:spcPts val="450"/>
              </a:spcAft>
            </a:pPr>
            <a:endParaRPr lang="en-US" sz="3450" b="1" dirty="0"/>
          </a:p>
          <a:p>
            <a:pPr algn="ctr">
              <a:lnSpc>
                <a:spcPct val="90000"/>
              </a:lnSpc>
              <a:spcBef>
                <a:spcPct val="0"/>
              </a:spcBef>
              <a:spcAft>
                <a:spcPts val="450"/>
              </a:spcAft>
            </a:pPr>
            <a:r>
              <a:rPr lang="en-US" sz="3450" b="1" dirty="0"/>
              <a:t>Inteligencia Artificial</a:t>
            </a:r>
          </a:p>
        </p:txBody>
      </p:sp>
      <p:pic>
        <p:nvPicPr>
          <p:cNvPr id="3074" name="Picture 2" descr="Pros y contras de la Inteligencia Artificial - Cepymenews">
            <a:extLst>
              <a:ext uri="{FF2B5EF4-FFF2-40B4-BE49-F238E27FC236}">
                <a16:creationId xmlns:a16="http://schemas.microsoft.com/office/drawing/2014/main" id="{C3CD1960-CB74-4EB0-A962-2840D2F6C8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18" r="16208"/>
          <a:stretch/>
        </p:blipFill>
        <p:spPr bwMode="auto">
          <a:xfrm>
            <a:off x="1" y="857257"/>
            <a:ext cx="5271371" cy="5143493"/>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99252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A67B429C-5781-40C9-BF76-76D51979F138}"/>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81000" y="1049447"/>
            <a:ext cx="8382000" cy="3000821"/>
          </a:xfrm>
          <a:prstGeom prst="rect">
            <a:avLst/>
          </a:prstGeom>
          <a:noFill/>
        </p:spPr>
        <p:txBody>
          <a:bodyPr wrap="square" rtlCol="0">
            <a:spAutoFit/>
          </a:bodyPr>
          <a:lstStyle/>
          <a:p>
            <a:pPr algn="just"/>
            <a:r>
              <a:rPr lang="es-MX" sz="2100" dirty="0">
                <a:latin typeface="Arial" panose="020B0604020202020204" pitchFamily="34" charset="0"/>
                <a:cs typeface="Arial" panose="020B0604020202020204" pitchFamily="34" charset="0"/>
              </a:rPr>
              <a:t>La inteligencia artificial (IA) es el campo de la ciencia informática dedicado a la resolución de problemas cognitivos asociados comúnmente con la inteligencia humana, como el aprendizaje, la resolución de problemas y el reconocimiento de patrones.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La inteligencia artificial, que normalmente se abrevia IA, puede evocar escenas futuristas o robóticas, pero va mucho más allá de los autómatas de la ciencia ficción, llegando a la ciencia informática avanzada de hoy en día.</a:t>
            </a:r>
          </a:p>
        </p:txBody>
      </p:sp>
    </p:spTree>
    <p:extLst>
      <p:ext uri="{BB962C8B-B14F-4D97-AF65-F5344CB8AC3E}">
        <p14:creationId xmlns:p14="http://schemas.microsoft.com/office/powerpoint/2010/main" val="15039634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Objetivos de la sesión</a:t>
            </a:r>
          </a:p>
        </p:txBody>
      </p:sp>
      <p:sp>
        <p:nvSpPr>
          <p:cNvPr id="3" name="Marcador de texto 2"/>
          <p:cNvSpPr>
            <a:spLocks noGrp="1"/>
          </p:cNvSpPr>
          <p:nvPr>
            <p:ph type="body" idx="1"/>
          </p:nvPr>
        </p:nvSpPr>
        <p:spPr/>
        <p:txBody>
          <a:bodyPr>
            <a:normAutofit/>
          </a:bodyPr>
          <a:lstStyle/>
          <a:p>
            <a:pPr algn="just"/>
            <a:r>
              <a:rPr lang="es-CO" dirty="0"/>
              <a:t>Conocer los fundamentos teóricos de la minería de datos.</a:t>
            </a:r>
          </a:p>
          <a:p>
            <a:pPr algn="just"/>
            <a:r>
              <a:rPr lang="es-CO" dirty="0"/>
              <a:t>Conocer los elementos que intervienen en el aprendizaje de conceptos.</a:t>
            </a:r>
          </a:p>
          <a:p>
            <a:pPr algn="just"/>
            <a:r>
              <a:rPr lang="es-CO" dirty="0"/>
              <a:t>Caracterizar los diferentes formatos que tienen las fuentes de datos.</a:t>
            </a:r>
          </a:p>
        </p:txBody>
      </p:sp>
    </p:spTree>
    <p:extLst>
      <p:ext uri="{BB962C8B-B14F-4D97-AF65-F5344CB8AC3E}">
        <p14:creationId xmlns:p14="http://schemas.microsoft.com/office/powerpoint/2010/main" val="153468468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A67B429C-5781-40C9-BF76-76D51979F138}"/>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81000" y="530468"/>
            <a:ext cx="8382000" cy="4939814"/>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Inteligencia artificial</a:t>
            </a:r>
          </a:p>
          <a:p>
            <a:pPr algn="just"/>
            <a:r>
              <a:rPr lang="es-MX" sz="2100" dirty="0">
                <a:latin typeface="Arial" panose="020B0604020202020204" pitchFamily="34" charset="0"/>
                <a:cs typeface="Arial" panose="020B0604020202020204" pitchFamily="34" charset="0"/>
              </a:rPr>
              <a:t>Rama de la informática que estudia la creación de agentes computacionales que reciben estímulos externos y, en base a ellos y a un conocimiento almacenado en dicho agente, producen resultados o acciones que maximizan una medida de rendimiento. El conocimiento almacenado puede ser aprendido por el mismo agente utilizando técnicas de aprendizaje automático o puede ser incorporado por un humano experto en el dominio específico.</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En computación se trata de programas o </a:t>
            </a:r>
            <a:r>
              <a:rPr lang="es-MX" sz="2100" dirty="0" err="1">
                <a:latin typeface="Arial" panose="020B0604020202020204" pitchFamily="34" charset="0"/>
                <a:cs typeface="Arial" panose="020B0604020202020204" pitchFamily="34" charset="0"/>
              </a:rPr>
              <a:t>bots</a:t>
            </a:r>
            <a:r>
              <a:rPr lang="es-MX" sz="2100" dirty="0">
                <a:latin typeface="Arial" panose="020B0604020202020204" pitchFamily="34" charset="0"/>
                <a:cs typeface="Arial" panose="020B0604020202020204" pitchFamily="34" charset="0"/>
              </a:rPr>
              <a:t> diseñados para realizar determinadas operaciones que se consideran propias de la inteligencia humana. Se trata de hacer que éstos sean tan inteligentes como un humano. La idea es que perciban su entorno y actúen en base a ello, centrado en el </a:t>
            </a:r>
            <a:r>
              <a:rPr lang="es-MX" sz="2100" dirty="0" err="1">
                <a:latin typeface="Arial" panose="020B0604020202020204" pitchFamily="34" charset="0"/>
                <a:cs typeface="Arial" panose="020B0604020202020204" pitchFamily="34" charset="0"/>
              </a:rPr>
              <a:t>auto-aprendizaje</a:t>
            </a:r>
            <a:r>
              <a:rPr lang="es-MX" sz="2100" dirty="0">
                <a:latin typeface="Arial" panose="020B0604020202020204" pitchFamily="34" charset="0"/>
                <a:cs typeface="Arial" panose="020B0604020202020204" pitchFamily="34" charset="0"/>
              </a:rPr>
              <a:t>, sean capaces  de reaccionar ante nuevas situaciones.</a:t>
            </a:r>
          </a:p>
        </p:txBody>
      </p:sp>
    </p:spTree>
    <p:extLst>
      <p:ext uri="{BB962C8B-B14F-4D97-AF65-F5344CB8AC3E}">
        <p14:creationId xmlns:p14="http://schemas.microsoft.com/office/powerpoint/2010/main" val="21681024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C05990C8-A877-4C17-8EA6-571B6D61667A}"/>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238058" y="1064436"/>
            <a:ext cx="8382000" cy="3323987"/>
          </a:xfrm>
          <a:prstGeom prst="rect">
            <a:avLst/>
          </a:prstGeom>
          <a:noFill/>
        </p:spPr>
        <p:txBody>
          <a:bodyPr wrap="square" rtlCol="0">
            <a:spAutoFit/>
          </a:bodyPr>
          <a:lstStyle/>
          <a:p>
            <a:pPr algn="just"/>
            <a:r>
              <a:rPr lang="es-MX" sz="2100" dirty="0">
                <a:latin typeface="Arial" panose="020B0604020202020204" pitchFamily="34" charset="0"/>
                <a:cs typeface="Arial" panose="020B0604020202020204" pitchFamily="34" charset="0"/>
              </a:rPr>
              <a:t>La IA se vuelve "más inteligente" y aprende más rápido cuantos más datos posee y, cada día, las empresas están generando este combustible que pone en marcha las soluciones de aprendizaje automático y aprendizaje profundo, tanto recopilándolos y extrayéndolos de un almacén de datos, recopilándolos en el terreno mediante el poder de "la multitud" o extrayéndolos dinámicamente.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Además, con el auge del </a:t>
            </a:r>
            <a:r>
              <a:rPr lang="es-MX" sz="2100" dirty="0" err="1">
                <a:latin typeface="Arial" panose="020B0604020202020204" pitchFamily="34" charset="0"/>
                <a:cs typeface="Arial" panose="020B0604020202020204" pitchFamily="34" charset="0"/>
              </a:rPr>
              <a:t>IoT</a:t>
            </a:r>
            <a:r>
              <a:rPr lang="es-MX" sz="2100" dirty="0">
                <a:latin typeface="Arial" panose="020B0604020202020204" pitchFamily="34" charset="0"/>
                <a:cs typeface="Arial" panose="020B0604020202020204" pitchFamily="34" charset="0"/>
              </a:rPr>
              <a:t>, la tecnología de los sensores añade cada vez más datos a la cantidad por analizar, datos de fuentes, lugares, objetos y eventos que antes prácticamente se ignoraban.</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88214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381000" y="914535"/>
            <a:ext cx="8382000" cy="1061829"/>
          </a:xfrm>
          <a:prstGeom prst="rect">
            <a:avLst/>
          </a:prstGeom>
          <a:noFill/>
        </p:spPr>
        <p:txBody>
          <a:bodyPr wrap="square" rtlCol="0">
            <a:spAutoFit/>
          </a:bodyPr>
          <a:lstStyle/>
          <a:p>
            <a:pPr algn="just"/>
            <a:r>
              <a:rPr lang="es-MX" sz="2100" dirty="0">
                <a:latin typeface="Arial" panose="020B0604020202020204" pitchFamily="34" charset="0"/>
                <a:cs typeface="Arial" panose="020B0604020202020204" pitchFamily="34" charset="0"/>
              </a:rPr>
              <a:t>En la programación tradicional, donde descubres explícitamente las reglas que actúan sobre algunos datos para dar una respuesta como esta:</a:t>
            </a:r>
            <a:endParaRPr lang="es-CO" sz="2100" dirty="0">
              <a:latin typeface="Arial" panose="020B0604020202020204" pitchFamily="34" charset="0"/>
              <a:cs typeface="Arial" panose="020B0604020202020204" pitchFamily="34" charset="0"/>
            </a:endParaRPr>
          </a:p>
        </p:txBody>
      </p:sp>
      <p:pic>
        <p:nvPicPr>
          <p:cNvPr id="5" name="Imagen 4" descr="Rules and data feed into traditional programming which then outputs answers.">
            <a:extLst>
              <a:ext uri="{FF2B5EF4-FFF2-40B4-BE49-F238E27FC236}">
                <a16:creationId xmlns:a16="http://schemas.microsoft.com/office/drawing/2014/main" id="{CB6015B3-B127-433F-9725-9B81E0B4E7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57525" y="2439306"/>
            <a:ext cx="6828950" cy="1632993"/>
          </a:xfrm>
          <a:prstGeom prst="rect">
            <a:avLst/>
          </a:prstGeom>
          <a:noFill/>
          <a:ln>
            <a:noFill/>
          </a:ln>
        </p:spPr>
      </p:pic>
      <p:sp>
        <p:nvSpPr>
          <p:cNvPr id="6" name="CuadroTexto 5">
            <a:extLst>
              <a:ext uri="{FF2B5EF4-FFF2-40B4-BE49-F238E27FC236}">
                <a16:creationId xmlns:a16="http://schemas.microsoft.com/office/drawing/2014/main" id="{AD59031E-2097-492A-8CC1-E97D31047391}"/>
              </a:ext>
            </a:extLst>
          </p:cNvPr>
          <p:cNvSpPr txBox="1"/>
          <p:nvPr/>
        </p:nvSpPr>
        <p:spPr>
          <a:xfrm>
            <a:off x="381000" y="4205914"/>
            <a:ext cx="8382000" cy="646331"/>
          </a:xfrm>
          <a:prstGeom prst="rect">
            <a:avLst/>
          </a:prstGeom>
          <a:noFill/>
        </p:spPr>
        <p:txBody>
          <a:bodyPr wrap="square">
            <a:spAutoFit/>
          </a:bodyPr>
          <a:lstStyle/>
          <a:p>
            <a:r>
              <a:rPr lang="es-CO" dirty="0">
                <a:latin typeface="Arial" panose="020B0604020202020204" pitchFamily="34" charset="0"/>
                <a:ea typeface="Calibri" panose="020F0502020204030204" pitchFamily="34" charset="0"/>
              </a:rPr>
              <a:t>Las reglas y los datos se incorporan a la programación tradicional que luego genera respuestas. </a:t>
            </a:r>
            <a:endParaRPr lang="es-CO" dirty="0"/>
          </a:p>
        </p:txBody>
      </p:sp>
    </p:spTree>
    <p:extLst>
      <p:ext uri="{BB962C8B-B14F-4D97-AF65-F5344CB8AC3E}">
        <p14:creationId xmlns:p14="http://schemas.microsoft.com/office/powerpoint/2010/main" val="360619099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DCAFE0E-1E4A-48B7-A0DF-BD2BC983D5F3}"/>
              </a:ext>
            </a:extLst>
          </p:cNvPr>
          <p:cNvSpPr txBox="1"/>
          <p:nvPr/>
        </p:nvSpPr>
        <p:spPr>
          <a:xfrm>
            <a:off x="253048" y="769665"/>
            <a:ext cx="8382000" cy="1061829"/>
          </a:xfrm>
          <a:prstGeom prst="rect">
            <a:avLst/>
          </a:prstGeom>
          <a:noFill/>
        </p:spPr>
        <p:txBody>
          <a:bodyPr wrap="square" rtlCol="0">
            <a:spAutoFit/>
          </a:bodyPr>
          <a:lstStyle/>
          <a:p>
            <a:pPr algn="just"/>
            <a:r>
              <a:rPr lang="es-MX" sz="2100" dirty="0">
                <a:latin typeface="Arial" panose="020B0604020202020204" pitchFamily="34" charset="0"/>
                <a:cs typeface="Arial" panose="020B0604020202020204" pitchFamily="34" charset="0"/>
              </a:rPr>
              <a:t>El aprendizaje automático cambia esto, para escenarios en los que es posible que no pueda descifrar las reglas de manera factible y, en cambio, tener una computadora para averiguar cuáles son. </a:t>
            </a:r>
            <a:endParaRPr lang="es-CO" sz="2100" dirty="0">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A84F0313-67A8-431A-9700-B834F587355C}"/>
              </a:ext>
            </a:extLst>
          </p:cNvPr>
          <p:cNvSpPr txBox="1"/>
          <p:nvPr/>
        </p:nvSpPr>
        <p:spPr>
          <a:xfrm>
            <a:off x="253048" y="4595658"/>
            <a:ext cx="8382000" cy="646331"/>
          </a:xfrm>
          <a:prstGeom prst="rect">
            <a:avLst/>
          </a:prstGeom>
          <a:noFill/>
        </p:spPr>
        <p:txBody>
          <a:bodyPr wrap="square">
            <a:spAutoFit/>
          </a:bodyPr>
          <a:lstStyle/>
          <a:p>
            <a:r>
              <a:rPr lang="es-MX" dirty="0">
                <a:latin typeface="Arial" panose="020B0604020202020204" pitchFamily="34" charset="0"/>
                <a:ea typeface="Calibri" panose="020F0502020204030204" pitchFamily="34" charset="0"/>
              </a:rPr>
              <a:t>Las respuestas y los datos se incorporan al aprendizaje automático y de ahí surgen las reglas. </a:t>
            </a:r>
            <a:endParaRPr lang="es-CO" dirty="0"/>
          </a:p>
        </p:txBody>
      </p:sp>
      <p:pic>
        <p:nvPicPr>
          <p:cNvPr id="7" name="Imagen 6" descr="Answers and data feed into machine learning and from this rules emerge.">
            <a:extLst>
              <a:ext uri="{FF2B5EF4-FFF2-40B4-BE49-F238E27FC236}">
                <a16:creationId xmlns:a16="http://schemas.microsoft.com/office/drawing/2014/main" id="{139BAC17-42B1-4D68-8F09-C8D250E95C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0599" y="2360941"/>
            <a:ext cx="6729347" cy="2005391"/>
          </a:xfrm>
          <a:prstGeom prst="rect">
            <a:avLst/>
          </a:prstGeom>
          <a:noFill/>
          <a:ln>
            <a:noFill/>
          </a:ln>
        </p:spPr>
      </p:pic>
    </p:spTree>
    <p:extLst>
      <p:ext uri="{BB962C8B-B14F-4D97-AF65-F5344CB8AC3E}">
        <p14:creationId xmlns:p14="http://schemas.microsoft.com/office/powerpoint/2010/main" val="26403322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E8F60744-7F05-42DA-B565-D922A5CEBA6A}"/>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81000" y="434714"/>
            <a:ext cx="8382000" cy="3970318"/>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automático (Machine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ML)</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Rama de la inteligencia artificial que se basa en la construcción de programas computacionales que automáticamente mejoran su rendimiento en una tarea determinada con la experiencia.</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En esencia, el aprendizaje automático es un conjunto de algoritmos que pueden aprender de datos registrados y realizar predicciones a partir de ellos, optimizar una función de utilidad determinada bajo certeza, extraer estructuras ocultas de datos y clasificar los datos en descripciones concisas. </a:t>
            </a:r>
          </a:p>
          <a:p>
            <a:pPr algn="just"/>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642701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7E1E9AB4-CC9F-4B96-98C9-40914B494940}"/>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216108" y="452516"/>
            <a:ext cx="8382000" cy="3647152"/>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automático (Machine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ML)</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Con los datos adecuados, un modelo ML puede analizar problemas de gran dimensión con miles de millones de ejemplos para analizar la función óptima capaz de predecir una salida con una entrada determinada.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Los modelos ML suelen poder proporcionar la confianza estadística en las predicciones, así como en el desempeño general. Estas puntuaciones de evaluación son importantes a la hora de decidir si utilizar un modelo ML o una predicción individual.</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891871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D4FDEE4E-2F74-49FE-8023-DD99C89B0236}"/>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81000" y="475571"/>
            <a:ext cx="8382000" cy="3970318"/>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automático (Machine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ML)</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El aprendizaje automático se suele utilizar cuando la programación explícita resulta demasiado rígida o poco práctica.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A diferencia del código informático desarrollado por los desarrolladores de software para intentar generar una salida específica al código el programa a partir de una entrada determinada, el aprendizaje automático utiliza los datos para generar código estadístico (un modelo ML), que producirá la "salida adecuada" basado en un patrón reconocido a partir de ejemplos anteriores de entrada (y salida, en caso de técnicas supervisadas). </a:t>
            </a:r>
          </a:p>
        </p:txBody>
      </p:sp>
    </p:spTree>
    <p:extLst>
      <p:ext uri="{BB962C8B-B14F-4D97-AF65-F5344CB8AC3E}">
        <p14:creationId xmlns:p14="http://schemas.microsoft.com/office/powerpoint/2010/main" val="17978068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D4FDEE4E-2F74-49FE-8023-DD99C89B0236}"/>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81000" y="857250"/>
            <a:ext cx="8382000" cy="3323987"/>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automático (Machine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ML)</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El Aprendizaje Automático es capaz de reproducir un comportamiento utilizando algoritmos, que a su vez son alimentados por una gran cantidad de datos. Ante muchas situaciones, el algoritmo aprende qué decisión adoptar y crea un modelo. La máquina puede automatizar tareas según la situación</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En general, la precisión de un modelo ML depende principalmente de la calidad y cantidad de los datos históricos.</a:t>
            </a:r>
          </a:p>
        </p:txBody>
      </p:sp>
    </p:spTree>
    <p:extLst>
      <p:ext uri="{BB962C8B-B14F-4D97-AF65-F5344CB8AC3E}">
        <p14:creationId xmlns:p14="http://schemas.microsoft.com/office/powerpoint/2010/main" val="14457049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D4FDEE4E-2F74-49FE-8023-DD99C89B0236}"/>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81000" y="661619"/>
            <a:ext cx="8382000" cy="4293483"/>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automático (Machine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ML)</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Por ejemplo, para que una máquina aprenda el concepto de gato, un ingeniero recopila un gran número de ejemplos sobre el animal y los transmite a un algoritmo.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Anteriormente, el ingeniero tenía que establecer un documento de identidad del gato (tiene piel, bigotes etc.) y representar estas reglas en un programa informático.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Hoy en día, sólo necesita recoger los datos, lo que hace que la tarea sea más fácil y rápida. Esta nueva forma de automatizar conduce a un progreso considerable.</a:t>
            </a:r>
          </a:p>
        </p:txBody>
      </p:sp>
    </p:spTree>
    <p:extLst>
      <p:ext uri="{BB962C8B-B14F-4D97-AF65-F5344CB8AC3E}">
        <p14:creationId xmlns:p14="http://schemas.microsoft.com/office/powerpoint/2010/main" val="148942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39ED1A36-0BCE-40ED-BC80-9976F3E9971C}"/>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81000" y="392555"/>
            <a:ext cx="8382000" cy="3323987"/>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automático (Machine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ML)</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El aprendizaje automático se utiliza a menudo para predecir resultados futuros a partir de datos históricos.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Por ejemplo, las empresas utilizan el aprendizaje automático para predecir cuántos de sus productos se venderán en trimestres fiscales posteriores a partir de una demográfica particular, o estimar qué perfil de cliente tiene más probabilidades de no quedar satisfecho o de ser más leal a la marca. </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3166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1B2E015E-AD70-4DBE-825A-E9904BD3E371}"/>
              </a:ext>
            </a:extLst>
          </p:cNvPr>
          <p:cNvSpPr txBox="1"/>
          <p:nvPr/>
        </p:nvSpPr>
        <p:spPr>
          <a:xfrm>
            <a:off x="628650" y="4429026"/>
            <a:ext cx="7886700" cy="1132696"/>
          </a:xfrm>
          <a:prstGeom prst="rect">
            <a:avLst/>
          </a:prstGeom>
        </p:spPr>
        <p:txBody>
          <a:bodyPr vert="horz" lIns="91440" tIns="45720" rIns="91440" bIns="45720" rtlCol="0" anchor="b">
            <a:normAutofit/>
          </a:bodyPr>
          <a:lstStyle/>
          <a:p>
            <a:pPr algn="ctr" defTabSz="914400" hangingPunct="1">
              <a:lnSpc>
                <a:spcPct val="90000"/>
              </a:lnSpc>
              <a:spcBef>
                <a:spcPct val="0"/>
              </a:spcBef>
              <a:spcAft>
                <a:spcPts val="600"/>
              </a:spcAft>
            </a:pPr>
            <a:r>
              <a:rPr lang="en-US" sz="2400" b="1" kern="1200" dirty="0">
                <a:solidFill>
                  <a:schemeClr val="tx1"/>
                </a:solidFill>
              </a:rPr>
              <a:t>¿Es </a:t>
            </a:r>
            <a:r>
              <a:rPr lang="en-US" sz="2400" b="1" kern="1200" dirty="0" err="1">
                <a:solidFill>
                  <a:schemeClr val="tx1"/>
                </a:solidFill>
              </a:rPr>
              <a:t>físicamente</a:t>
            </a:r>
            <a:r>
              <a:rPr lang="en-US" sz="2400" b="1" kern="1200" dirty="0">
                <a:solidFill>
                  <a:schemeClr val="tx1"/>
                </a:solidFill>
              </a:rPr>
              <a:t> </a:t>
            </a:r>
            <a:r>
              <a:rPr lang="en-US" sz="2400" b="1" kern="1200" dirty="0" err="1">
                <a:solidFill>
                  <a:schemeClr val="tx1"/>
                </a:solidFill>
              </a:rPr>
              <a:t>posible</a:t>
            </a:r>
            <a:r>
              <a:rPr lang="en-US" sz="2400" b="1" kern="1200" dirty="0">
                <a:solidFill>
                  <a:schemeClr val="tx1"/>
                </a:solidFill>
              </a:rPr>
              <a:t> que una </a:t>
            </a:r>
            <a:r>
              <a:rPr lang="en-US" sz="2400" b="1" kern="1200" dirty="0" err="1">
                <a:solidFill>
                  <a:schemeClr val="tx1"/>
                </a:solidFill>
              </a:rPr>
              <a:t>máquina</a:t>
            </a:r>
            <a:r>
              <a:rPr lang="en-US" sz="2400" b="1" kern="1200" dirty="0">
                <a:solidFill>
                  <a:schemeClr val="tx1"/>
                </a:solidFill>
              </a:rPr>
              <a:t> </a:t>
            </a:r>
            <a:r>
              <a:rPr lang="en-US" sz="2400" b="1" kern="1200" dirty="0" err="1">
                <a:solidFill>
                  <a:schemeClr val="tx1"/>
                </a:solidFill>
              </a:rPr>
              <a:t>presente</a:t>
            </a:r>
            <a:r>
              <a:rPr lang="en-US" sz="2400" b="1" kern="1200" dirty="0">
                <a:solidFill>
                  <a:schemeClr val="tx1"/>
                </a:solidFill>
              </a:rPr>
              <a:t> </a:t>
            </a:r>
            <a:r>
              <a:rPr lang="en-US" sz="2400" b="1" kern="1200" dirty="0" err="1">
                <a:solidFill>
                  <a:schemeClr val="tx1"/>
                </a:solidFill>
              </a:rPr>
              <a:t>capacidad</a:t>
            </a:r>
            <a:r>
              <a:rPr lang="en-US" sz="2400" b="1" kern="1200" dirty="0">
                <a:solidFill>
                  <a:schemeClr val="tx1"/>
                </a:solidFill>
              </a:rPr>
              <a:t> de </a:t>
            </a:r>
            <a:r>
              <a:rPr lang="en-US" sz="2400" b="1" kern="1200" dirty="0" err="1">
                <a:solidFill>
                  <a:schemeClr val="tx1"/>
                </a:solidFill>
              </a:rPr>
              <a:t>abstracción</a:t>
            </a:r>
            <a:r>
              <a:rPr lang="en-US" sz="2400" b="1" kern="1200" dirty="0">
                <a:solidFill>
                  <a:schemeClr val="tx1"/>
                </a:solidFill>
              </a:rPr>
              <a:t> similar a la </a:t>
            </a:r>
            <a:r>
              <a:rPr lang="en-US" sz="2400" b="1" kern="1200" dirty="0" err="1">
                <a:solidFill>
                  <a:schemeClr val="tx1"/>
                </a:solidFill>
              </a:rPr>
              <a:t>inteligencia</a:t>
            </a:r>
            <a:r>
              <a:rPr lang="en-US" sz="2400" b="1" kern="1200" dirty="0">
                <a:solidFill>
                  <a:schemeClr val="tx1"/>
                </a:solidFill>
              </a:rPr>
              <a:t> </a:t>
            </a:r>
            <a:r>
              <a:rPr lang="en-US" sz="2400" b="1" kern="1200" dirty="0" err="1">
                <a:solidFill>
                  <a:schemeClr val="tx1"/>
                </a:solidFill>
              </a:rPr>
              <a:t>humana</a:t>
            </a:r>
            <a:r>
              <a:rPr lang="en-US" sz="2400" b="1" kern="1200" dirty="0">
                <a:solidFill>
                  <a:schemeClr val="tx1"/>
                </a:solidFill>
              </a:rPr>
              <a:t>?</a:t>
            </a:r>
          </a:p>
        </p:txBody>
      </p:sp>
      <p:pic>
        <p:nvPicPr>
          <p:cNvPr id="9" name="Picture 2" descr="Es la Inteligencia artificial realmente inteligente? Revista NUVE">
            <a:extLst>
              <a:ext uri="{FF2B5EF4-FFF2-40B4-BE49-F238E27FC236}">
                <a16:creationId xmlns:a16="http://schemas.microsoft.com/office/drawing/2014/main" id="{683C32F4-E9F5-40EB-8D04-48879685D1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94"/>
          <a:stretch/>
        </p:blipFill>
        <p:spPr bwMode="auto">
          <a:xfrm>
            <a:off x="-1" y="0"/>
            <a:ext cx="9093472" cy="4740812"/>
          </a:xfrm>
          <a:custGeom>
            <a:avLst/>
            <a:gdLst/>
            <a:ahLst/>
            <a:cxnLst/>
            <a:rect l="l" t="t" r="r" b="b"/>
            <a:pathLst>
              <a:path w="9392179" h="3672406">
                <a:moveTo>
                  <a:pt x="8328426" y="0"/>
                </a:moveTo>
                <a:cubicBezTo>
                  <a:pt x="8306669" y="212063"/>
                  <a:pt x="8209966" y="234386"/>
                  <a:pt x="8156780" y="365530"/>
                </a:cubicBezTo>
                <a:cubicBezTo>
                  <a:pt x="8193044" y="376692"/>
                  <a:pt x="8224472" y="390643"/>
                  <a:pt x="8255900" y="396224"/>
                </a:cubicBezTo>
                <a:cubicBezTo>
                  <a:pt x="8379195" y="424127"/>
                  <a:pt x="8497654" y="496675"/>
                  <a:pt x="8608861" y="619448"/>
                </a:cubicBezTo>
                <a:cubicBezTo>
                  <a:pt x="8693475" y="711528"/>
                  <a:pt x="8785341" y="750593"/>
                  <a:pt x="8877208" y="756173"/>
                </a:cubicBezTo>
                <a:cubicBezTo>
                  <a:pt x="8923141" y="758964"/>
                  <a:pt x="8971492" y="761754"/>
                  <a:pt x="9012590" y="795238"/>
                </a:cubicBezTo>
                <a:cubicBezTo>
                  <a:pt x="9053688" y="828721"/>
                  <a:pt x="9133466" y="814770"/>
                  <a:pt x="9106875" y="996140"/>
                </a:cubicBezTo>
                <a:cubicBezTo>
                  <a:pt x="9210828" y="1068688"/>
                  <a:pt x="9167313" y="1283542"/>
                  <a:pt x="9215663" y="1417476"/>
                </a:cubicBezTo>
                <a:cubicBezTo>
                  <a:pt x="9268849" y="1565363"/>
                  <a:pt x="9300277" y="1746734"/>
                  <a:pt x="9370386" y="1872297"/>
                </a:cubicBezTo>
                <a:cubicBezTo>
                  <a:pt x="9396979" y="1916942"/>
                  <a:pt x="9396979" y="1967168"/>
                  <a:pt x="9382473" y="2014603"/>
                </a:cubicBezTo>
                <a:cubicBezTo>
                  <a:pt x="9355881" y="2115054"/>
                  <a:pt x="9322035" y="2201554"/>
                  <a:pt x="9276102" y="2268521"/>
                </a:cubicBezTo>
                <a:cubicBezTo>
                  <a:pt x="9106875" y="2514068"/>
                  <a:pt x="8932811" y="2756825"/>
                  <a:pt x="8746660" y="2949356"/>
                </a:cubicBezTo>
                <a:cubicBezTo>
                  <a:pt x="8536335" y="3169790"/>
                  <a:pt x="8304251" y="3289774"/>
                  <a:pt x="8069749" y="3384644"/>
                </a:cubicBezTo>
                <a:cubicBezTo>
                  <a:pt x="7624922" y="3566014"/>
                  <a:pt x="7172842" y="3632982"/>
                  <a:pt x="6713509" y="3649724"/>
                </a:cubicBezTo>
                <a:cubicBezTo>
                  <a:pt x="6406482" y="3660885"/>
                  <a:pt x="6101872" y="3674836"/>
                  <a:pt x="5794844" y="3672046"/>
                </a:cubicBezTo>
                <a:cubicBezTo>
                  <a:pt x="5526498" y="3669256"/>
                  <a:pt x="5258151" y="3638562"/>
                  <a:pt x="4987387" y="3599498"/>
                </a:cubicBezTo>
                <a:cubicBezTo>
                  <a:pt x="4636843" y="3546482"/>
                  <a:pt x="3362799" y="3312096"/>
                  <a:pt x="2920390" y="3220016"/>
                </a:cubicBezTo>
                <a:cubicBezTo>
                  <a:pt x="2702811" y="3175371"/>
                  <a:pt x="1498875" y="2762406"/>
                  <a:pt x="1472282" y="2695438"/>
                </a:cubicBezTo>
                <a:cubicBezTo>
                  <a:pt x="1554478" y="2650793"/>
                  <a:pt x="1634257" y="2728922"/>
                  <a:pt x="1721289" y="2681487"/>
                </a:cubicBezTo>
                <a:cubicBezTo>
                  <a:pt x="1571401" y="2578245"/>
                  <a:pt x="1399756" y="2625681"/>
                  <a:pt x="1257121" y="2555923"/>
                </a:cubicBezTo>
                <a:cubicBezTo>
                  <a:pt x="1259538" y="2488955"/>
                  <a:pt x="1322394" y="2508488"/>
                  <a:pt x="1332064" y="2463843"/>
                </a:cubicBezTo>
                <a:cubicBezTo>
                  <a:pt x="1061300" y="2335488"/>
                  <a:pt x="759108" y="2341069"/>
                  <a:pt x="483508" y="2229457"/>
                </a:cubicBezTo>
                <a:cubicBezTo>
                  <a:pt x="734932" y="2184812"/>
                  <a:pt x="981521" y="2232247"/>
                  <a:pt x="1235363" y="2240618"/>
                </a:cubicBezTo>
                <a:cubicBezTo>
                  <a:pt x="1211188" y="2182021"/>
                  <a:pt x="1167672" y="2187602"/>
                  <a:pt x="1138662" y="2168069"/>
                </a:cubicBezTo>
                <a:cubicBezTo>
                  <a:pt x="1099981" y="2142957"/>
                  <a:pt x="1068553" y="2120635"/>
                  <a:pt x="1092728" y="2056458"/>
                </a:cubicBezTo>
                <a:cubicBezTo>
                  <a:pt x="1116903" y="1995071"/>
                  <a:pt x="1085475" y="1978329"/>
                  <a:pt x="1039542" y="1956007"/>
                </a:cubicBezTo>
                <a:cubicBezTo>
                  <a:pt x="923501" y="1894620"/>
                  <a:pt x="795371" y="1914152"/>
                  <a:pt x="674494" y="1894620"/>
                </a:cubicBezTo>
                <a:cubicBezTo>
                  <a:pt x="618891" y="1886249"/>
                  <a:pt x="529441" y="1900200"/>
                  <a:pt x="514936" y="1852765"/>
                </a:cubicBezTo>
                <a:cubicBezTo>
                  <a:pt x="464168" y="1699298"/>
                  <a:pt x="362631" y="1743943"/>
                  <a:pt x="268347" y="1735572"/>
                </a:cubicBezTo>
                <a:cubicBezTo>
                  <a:pt x="171646" y="1727201"/>
                  <a:pt x="152305" y="1657444"/>
                  <a:pt x="200656" y="1529089"/>
                </a:cubicBezTo>
                <a:cubicBezTo>
                  <a:pt x="149887" y="1467702"/>
                  <a:pt x="65273" y="1537459"/>
                  <a:pt x="0" y="1453750"/>
                </a:cubicBezTo>
                <a:cubicBezTo>
                  <a:pt x="502848" y="1411896"/>
                  <a:pt x="993609" y="1450960"/>
                  <a:pt x="1479534" y="1330977"/>
                </a:cubicBezTo>
                <a:cubicBezTo>
                  <a:pt x="1324812" y="1336557"/>
                  <a:pt x="1172507" y="1286332"/>
                  <a:pt x="1017784" y="1317025"/>
                </a:cubicBezTo>
                <a:cubicBezTo>
                  <a:pt x="993609" y="1322606"/>
                  <a:pt x="964599" y="1317025"/>
                  <a:pt x="940423" y="1311445"/>
                </a:cubicBezTo>
                <a:cubicBezTo>
                  <a:pt x="913830" y="1305864"/>
                  <a:pt x="889655" y="1294703"/>
                  <a:pt x="889655" y="1255638"/>
                </a:cubicBezTo>
                <a:cubicBezTo>
                  <a:pt x="889655" y="1227735"/>
                  <a:pt x="908995" y="1213784"/>
                  <a:pt x="928335" y="1202623"/>
                </a:cubicBezTo>
                <a:cubicBezTo>
                  <a:pt x="981521" y="1171929"/>
                  <a:pt x="1039542" y="1163558"/>
                  <a:pt x="1092728" y="1194252"/>
                </a:cubicBezTo>
                <a:cubicBezTo>
                  <a:pt x="1153167" y="1227735"/>
                  <a:pt x="1201518" y="1219364"/>
                  <a:pt x="1247451" y="1160768"/>
                </a:cubicBezTo>
                <a:cubicBezTo>
                  <a:pt x="1307889" y="1085430"/>
                  <a:pt x="1394920" y="1113333"/>
                  <a:pt x="1467447" y="1088220"/>
                </a:cubicBezTo>
                <a:cubicBezTo>
                  <a:pt x="1547226" y="1063107"/>
                  <a:pt x="1631840" y="1077059"/>
                  <a:pt x="1735794" y="1032414"/>
                </a:cubicBezTo>
                <a:cubicBezTo>
                  <a:pt x="1559313" y="982188"/>
                  <a:pt x="1397338" y="1057527"/>
                  <a:pt x="1218440" y="1007301"/>
                </a:cubicBezTo>
                <a:cubicBezTo>
                  <a:pt x="1290966" y="937543"/>
                  <a:pt x="1356240" y="957076"/>
                  <a:pt x="1416678" y="945914"/>
                </a:cubicBezTo>
                <a:cubicBezTo>
                  <a:pt x="1489204" y="931963"/>
                  <a:pt x="1561731" y="929172"/>
                  <a:pt x="1634257" y="915221"/>
                </a:cubicBezTo>
                <a:cubicBezTo>
                  <a:pt x="1701949" y="904060"/>
                  <a:pt x="1767223" y="884528"/>
                  <a:pt x="1834914" y="873366"/>
                </a:cubicBezTo>
                <a:cubicBezTo>
                  <a:pt x="1900187" y="862205"/>
                  <a:pt x="1967878" y="876157"/>
                  <a:pt x="2028317" y="814770"/>
                </a:cubicBezTo>
                <a:cubicBezTo>
                  <a:pt x="1863924" y="691996"/>
                  <a:pt x="1677773" y="750593"/>
                  <a:pt x="1484370" y="719899"/>
                </a:cubicBezTo>
                <a:cubicBezTo>
                  <a:pt x="1535138" y="661303"/>
                  <a:pt x="1588324" y="672464"/>
                  <a:pt x="1631840" y="655722"/>
                </a:cubicBezTo>
                <a:cubicBezTo>
                  <a:pt x="1651180" y="650142"/>
                  <a:pt x="1675355" y="650142"/>
                  <a:pt x="1682608" y="622239"/>
                </a:cubicBezTo>
                <a:cubicBezTo>
                  <a:pt x="1692278" y="585965"/>
                  <a:pt x="1670520" y="563642"/>
                  <a:pt x="1646344" y="552481"/>
                </a:cubicBezTo>
                <a:cubicBezTo>
                  <a:pt x="1537556" y="499465"/>
                  <a:pt x="1421514" y="471562"/>
                  <a:pt x="1305472" y="443659"/>
                </a:cubicBezTo>
                <a:cubicBezTo>
                  <a:pt x="1240198" y="429707"/>
                  <a:pt x="1170090" y="438078"/>
                  <a:pt x="1112068" y="393433"/>
                </a:cubicBezTo>
                <a:cubicBezTo>
                  <a:pt x="1324812" y="200902"/>
                  <a:pt x="1561731" y="237176"/>
                  <a:pt x="1801068" y="248337"/>
                </a:cubicBezTo>
                <a:cubicBezTo>
                  <a:pt x="2190293" y="265079"/>
                  <a:pt x="2579516" y="281821"/>
                  <a:pt x="2971158" y="253918"/>
                </a:cubicBezTo>
                <a:cubicBezTo>
                  <a:pt x="3287854" y="200902"/>
                  <a:pt x="3609388" y="195322"/>
                  <a:pt x="3930923" y="175789"/>
                </a:cubicBezTo>
                <a:cubicBezTo>
                  <a:pt x="4283882" y="150677"/>
                  <a:pt x="4641678" y="170209"/>
                  <a:pt x="4997057" y="172999"/>
                </a:cubicBezTo>
                <a:cubicBezTo>
                  <a:pt x="5253316" y="175789"/>
                  <a:pt x="5511992" y="200902"/>
                  <a:pt x="5768252" y="178580"/>
                </a:cubicBezTo>
                <a:cubicBezTo>
                  <a:pt x="6068027" y="153467"/>
                  <a:pt x="6372637" y="172999"/>
                  <a:pt x="6674829" y="164628"/>
                </a:cubicBezTo>
                <a:cubicBezTo>
                  <a:pt x="6810212" y="161838"/>
                  <a:pt x="6945593" y="139515"/>
                  <a:pt x="7080976" y="122774"/>
                </a:cubicBezTo>
                <a:cubicBezTo>
                  <a:pt x="7334817" y="89290"/>
                  <a:pt x="7591076" y="44645"/>
                  <a:pt x="7847336" y="58596"/>
                </a:cubicBezTo>
                <a:cubicBezTo>
                  <a:pt x="8006894" y="66967"/>
                  <a:pt x="8164034" y="66967"/>
                  <a:pt x="832842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31861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0B18252-B1D9-44BE-9A17-9ACBA3FA47AA}"/>
              </a:ext>
            </a:extLst>
          </p:cNvPr>
          <p:cNvSpPr txBox="1"/>
          <p:nvPr/>
        </p:nvSpPr>
        <p:spPr>
          <a:xfrm>
            <a:off x="3034239" y="880131"/>
            <a:ext cx="3075520" cy="584773"/>
          </a:xfrm>
          <a:prstGeom prst="rect">
            <a:avLst/>
          </a:prstGeom>
          <a:solidFill>
            <a:schemeClr val="accent1">
              <a:lumMod val="40000"/>
              <a:lumOff val="60000"/>
            </a:schemeClr>
          </a:solidFill>
          <a:ln w="381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Machine </a:t>
            </a:r>
            <a:r>
              <a:rPr kumimoji="0" lang="es-CO" sz="3200" b="0" i="0" u="none" strike="noStrike" cap="none" spc="0" normalizeH="0" baseline="0" dirty="0" err="1">
                <a:ln>
                  <a:noFill/>
                </a:ln>
                <a:solidFill>
                  <a:srgbClr val="7030A0"/>
                </a:solidFill>
                <a:effectLst/>
                <a:uFillTx/>
                <a:latin typeface="+mj-lt"/>
                <a:ea typeface="+mj-ea"/>
                <a:cs typeface="+mj-cs"/>
                <a:sym typeface="Calibri"/>
              </a:rPr>
              <a:t>Learning</a:t>
            </a:r>
            <a:endParaRPr kumimoji="0" lang="es-CO" sz="3200" b="0" i="0" u="none" strike="noStrike" cap="none" spc="0" normalizeH="0" baseline="0" dirty="0">
              <a:ln>
                <a:noFill/>
              </a:ln>
              <a:solidFill>
                <a:srgbClr val="7030A0"/>
              </a:solidFill>
              <a:effectLst/>
              <a:uFillTx/>
              <a:latin typeface="+mj-lt"/>
              <a:ea typeface="+mj-ea"/>
              <a:cs typeface="+mj-cs"/>
              <a:sym typeface="Calibri"/>
            </a:endParaRPr>
          </a:p>
        </p:txBody>
      </p:sp>
      <p:sp>
        <p:nvSpPr>
          <p:cNvPr id="5" name="CuadroTexto 4">
            <a:extLst>
              <a:ext uri="{FF2B5EF4-FFF2-40B4-BE49-F238E27FC236}">
                <a16:creationId xmlns:a16="http://schemas.microsoft.com/office/drawing/2014/main" id="{C3E80CE5-8EF2-45C3-84D7-D2B3C68E283B}"/>
              </a:ext>
            </a:extLst>
          </p:cNvPr>
          <p:cNvSpPr txBox="1"/>
          <p:nvPr/>
        </p:nvSpPr>
        <p:spPr>
          <a:xfrm>
            <a:off x="187263" y="1799525"/>
            <a:ext cx="2148984" cy="584773"/>
          </a:xfrm>
          <a:prstGeom prst="rect">
            <a:avLst/>
          </a:prstGeom>
          <a:solidFill>
            <a:schemeClr val="accent2">
              <a:lumMod val="40000"/>
              <a:lumOff val="60000"/>
            </a:schemeClr>
          </a:solidFill>
          <a:ln w="38100" cap="flat">
            <a:solidFill>
              <a:srgbClr val="C46348"/>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Clasificación</a:t>
            </a:r>
          </a:p>
        </p:txBody>
      </p:sp>
      <p:sp>
        <p:nvSpPr>
          <p:cNvPr id="6" name="CuadroTexto 5">
            <a:extLst>
              <a:ext uri="{FF2B5EF4-FFF2-40B4-BE49-F238E27FC236}">
                <a16:creationId xmlns:a16="http://schemas.microsoft.com/office/drawing/2014/main" id="{A55E8F97-A307-4AD1-92E3-86CD8A688838}"/>
              </a:ext>
            </a:extLst>
          </p:cNvPr>
          <p:cNvSpPr txBox="1"/>
          <p:nvPr/>
        </p:nvSpPr>
        <p:spPr>
          <a:xfrm>
            <a:off x="7128424" y="5011398"/>
            <a:ext cx="1772278" cy="584773"/>
          </a:xfrm>
          <a:prstGeom prst="rect">
            <a:avLst/>
          </a:prstGeom>
          <a:solidFill>
            <a:schemeClr val="accent2">
              <a:lumMod val="40000"/>
              <a:lumOff val="60000"/>
            </a:schemeClr>
          </a:solidFill>
          <a:ln w="38100" cap="flat">
            <a:solidFill>
              <a:srgbClr val="C46348"/>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err="1">
                <a:ln>
                  <a:noFill/>
                </a:ln>
                <a:solidFill>
                  <a:srgbClr val="7030A0"/>
                </a:solidFill>
                <a:effectLst/>
                <a:uFillTx/>
                <a:latin typeface="+mj-lt"/>
                <a:ea typeface="+mj-ea"/>
                <a:cs typeface="+mj-cs"/>
                <a:sym typeface="Calibri"/>
              </a:rPr>
              <a:t>Clustering</a:t>
            </a:r>
            <a:endParaRPr kumimoji="0" lang="es-CO" sz="3200" b="0" i="0" u="none" strike="noStrike" cap="none" spc="0" normalizeH="0" baseline="0" dirty="0">
              <a:ln>
                <a:noFill/>
              </a:ln>
              <a:solidFill>
                <a:srgbClr val="7030A0"/>
              </a:solidFill>
              <a:effectLst/>
              <a:uFillTx/>
              <a:latin typeface="+mj-lt"/>
              <a:ea typeface="+mj-ea"/>
              <a:cs typeface="+mj-cs"/>
              <a:sym typeface="Calibri"/>
            </a:endParaRPr>
          </a:p>
        </p:txBody>
      </p:sp>
      <p:sp>
        <p:nvSpPr>
          <p:cNvPr id="7" name="CuadroTexto 6">
            <a:extLst>
              <a:ext uri="{FF2B5EF4-FFF2-40B4-BE49-F238E27FC236}">
                <a16:creationId xmlns:a16="http://schemas.microsoft.com/office/drawing/2014/main" id="{A11F8DC6-3621-406D-8E24-8D4A87EE2584}"/>
              </a:ext>
            </a:extLst>
          </p:cNvPr>
          <p:cNvSpPr txBox="1"/>
          <p:nvPr/>
        </p:nvSpPr>
        <p:spPr>
          <a:xfrm>
            <a:off x="7075524" y="1841840"/>
            <a:ext cx="1825178" cy="584773"/>
          </a:xfrm>
          <a:prstGeom prst="rect">
            <a:avLst/>
          </a:prstGeom>
          <a:solidFill>
            <a:schemeClr val="accent2">
              <a:lumMod val="40000"/>
              <a:lumOff val="60000"/>
            </a:schemeClr>
          </a:solidFill>
          <a:ln w="38100" cap="flat">
            <a:solidFill>
              <a:srgbClr val="C46348"/>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Reducción</a:t>
            </a:r>
          </a:p>
        </p:txBody>
      </p:sp>
      <p:sp>
        <p:nvSpPr>
          <p:cNvPr id="8" name="CuadroTexto 7">
            <a:extLst>
              <a:ext uri="{FF2B5EF4-FFF2-40B4-BE49-F238E27FC236}">
                <a16:creationId xmlns:a16="http://schemas.microsoft.com/office/drawing/2014/main" id="{9BB5B779-986B-40A2-B756-E73971839B24}"/>
              </a:ext>
            </a:extLst>
          </p:cNvPr>
          <p:cNvSpPr txBox="1"/>
          <p:nvPr/>
        </p:nvSpPr>
        <p:spPr>
          <a:xfrm>
            <a:off x="217243" y="5011397"/>
            <a:ext cx="1746630" cy="584773"/>
          </a:xfrm>
          <a:prstGeom prst="rect">
            <a:avLst/>
          </a:prstGeom>
          <a:solidFill>
            <a:schemeClr val="accent2">
              <a:lumMod val="40000"/>
              <a:lumOff val="60000"/>
            </a:schemeClr>
          </a:solidFill>
          <a:ln w="38100" cap="flat">
            <a:solidFill>
              <a:srgbClr val="C46348"/>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Regresión</a:t>
            </a:r>
          </a:p>
        </p:txBody>
      </p:sp>
      <p:sp>
        <p:nvSpPr>
          <p:cNvPr id="9" name="Elipse 8">
            <a:extLst>
              <a:ext uri="{FF2B5EF4-FFF2-40B4-BE49-F238E27FC236}">
                <a16:creationId xmlns:a16="http://schemas.microsoft.com/office/drawing/2014/main" id="{14ABE0AB-95DF-4C2D-8364-F7D5ABD0DDE2}"/>
              </a:ext>
            </a:extLst>
          </p:cNvPr>
          <p:cNvSpPr/>
          <p:nvPr/>
        </p:nvSpPr>
        <p:spPr>
          <a:xfrm>
            <a:off x="1274163" y="2962354"/>
            <a:ext cx="2503357" cy="1470986"/>
          </a:xfrm>
          <a:prstGeom prst="ellipse">
            <a:avLst/>
          </a:prstGeom>
          <a:solidFill>
            <a:schemeClr val="accent6">
              <a:lumMod val="40000"/>
              <a:lumOff val="60000"/>
            </a:schemeClr>
          </a:solidFill>
          <a:ln w="381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10" name="CuadroTexto 9">
            <a:extLst>
              <a:ext uri="{FF2B5EF4-FFF2-40B4-BE49-F238E27FC236}">
                <a16:creationId xmlns:a16="http://schemas.microsoft.com/office/drawing/2014/main" id="{C32B4DFA-75D0-4F41-B09C-AFDCCD06A70D}"/>
              </a:ext>
            </a:extLst>
          </p:cNvPr>
          <p:cNvSpPr txBox="1"/>
          <p:nvPr/>
        </p:nvSpPr>
        <p:spPr>
          <a:xfrm>
            <a:off x="1469581" y="3144249"/>
            <a:ext cx="2173029" cy="1077216"/>
          </a:xfrm>
          <a:prstGeom prst="rect">
            <a:avLst/>
          </a:prstGeom>
          <a:no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Aprendizaje </a:t>
            </a:r>
          </a:p>
          <a:p>
            <a:pPr marL="0" marR="0" indent="0" algn="ctr"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Supervisado</a:t>
            </a:r>
          </a:p>
        </p:txBody>
      </p:sp>
      <p:sp>
        <p:nvSpPr>
          <p:cNvPr id="11" name="Elipse 10">
            <a:extLst>
              <a:ext uri="{FF2B5EF4-FFF2-40B4-BE49-F238E27FC236}">
                <a16:creationId xmlns:a16="http://schemas.microsoft.com/office/drawing/2014/main" id="{9EB1ED24-E1DC-45FD-8E0B-C6FB7B2679F9}"/>
              </a:ext>
            </a:extLst>
          </p:cNvPr>
          <p:cNvSpPr/>
          <p:nvPr/>
        </p:nvSpPr>
        <p:spPr>
          <a:xfrm>
            <a:off x="5066676" y="2983512"/>
            <a:ext cx="3237876" cy="1470986"/>
          </a:xfrm>
          <a:prstGeom prst="ellipse">
            <a:avLst/>
          </a:prstGeom>
          <a:solidFill>
            <a:schemeClr val="accent6">
              <a:lumMod val="40000"/>
              <a:lumOff val="60000"/>
            </a:schemeClr>
          </a:solidFill>
          <a:ln w="381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12" name="CuadroTexto 11">
            <a:extLst>
              <a:ext uri="{FF2B5EF4-FFF2-40B4-BE49-F238E27FC236}">
                <a16:creationId xmlns:a16="http://schemas.microsoft.com/office/drawing/2014/main" id="{B6A05286-DC7D-4D17-85D4-2007182555CC}"/>
              </a:ext>
            </a:extLst>
          </p:cNvPr>
          <p:cNvSpPr txBox="1"/>
          <p:nvPr/>
        </p:nvSpPr>
        <p:spPr>
          <a:xfrm>
            <a:off x="5327042" y="3165407"/>
            <a:ext cx="2705227" cy="1077216"/>
          </a:xfrm>
          <a:prstGeom prst="rect">
            <a:avLst/>
          </a:prstGeom>
          <a:no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Aprendizaje </a:t>
            </a:r>
          </a:p>
          <a:p>
            <a:pPr marL="0" marR="0" indent="0" algn="ctr"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No Supervisado</a:t>
            </a:r>
          </a:p>
        </p:txBody>
      </p:sp>
      <p:sp>
        <p:nvSpPr>
          <p:cNvPr id="13" name="Elipse 12">
            <a:extLst>
              <a:ext uri="{FF2B5EF4-FFF2-40B4-BE49-F238E27FC236}">
                <a16:creationId xmlns:a16="http://schemas.microsoft.com/office/drawing/2014/main" id="{3071BD47-6F70-4C6D-A8BC-524C99EE475B}"/>
              </a:ext>
            </a:extLst>
          </p:cNvPr>
          <p:cNvSpPr/>
          <p:nvPr/>
        </p:nvSpPr>
        <p:spPr>
          <a:xfrm>
            <a:off x="3320321" y="4830269"/>
            <a:ext cx="2503357" cy="1470986"/>
          </a:xfrm>
          <a:prstGeom prst="ellipse">
            <a:avLst/>
          </a:prstGeom>
          <a:solidFill>
            <a:schemeClr val="accent6">
              <a:lumMod val="40000"/>
              <a:lumOff val="60000"/>
            </a:schemeClr>
          </a:solidFill>
          <a:ln w="381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14" name="CuadroTexto 13">
            <a:extLst>
              <a:ext uri="{FF2B5EF4-FFF2-40B4-BE49-F238E27FC236}">
                <a16:creationId xmlns:a16="http://schemas.microsoft.com/office/drawing/2014/main" id="{2930D9C2-A87E-4DAA-8BE5-772E74C1751A}"/>
              </a:ext>
            </a:extLst>
          </p:cNvPr>
          <p:cNvSpPr txBox="1"/>
          <p:nvPr/>
        </p:nvSpPr>
        <p:spPr>
          <a:xfrm>
            <a:off x="3515739" y="5012164"/>
            <a:ext cx="2173029" cy="1077216"/>
          </a:xfrm>
          <a:prstGeom prst="rect">
            <a:avLst/>
          </a:prstGeom>
          <a:no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Aprendizaje </a:t>
            </a:r>
          </a:p>
          <a:p>
            <a:pPr marL="0" marR="0" indent="0" algn="ctr" defTabSz="457200" rtl="0" fontAlgn="auto" latinLnBrk="0" hangingPunct="0">
              <a:lnSpc>
                <a:spcPct val="100000"/>
              </a:lnSpc>
              <a:spcBef>
                <a:spcPts val="0"/>
              </a:spcBef>
              <a:spcAft>
                <a:spcPts val="0"/>
              </a:spcAft>
              <a:buClrTx/>
              <a:buSzTx/>
              <a:buFontTx/>
              <a:buNone/>
              <a:tabLst/>
            </a:pPr>
            <a:r>
              <a:rPr kumimoji="0" lang="es-CO" sz="3200" b="0" i="0" u="none" strike="noStrike" cap="none" spc="0" normalizeH="0" baseline="0" dirty="0">
                <a:ln>
                  <a:noFill/>
                </a:ln>
                <a:solidFill>
                  <a:srgbClr val="7030A0"/>
                </a:solidFill>
                <a:effectLst/>
                <a:uFillTx/>
                <a:latin typeface="+mj-lt"/>
                <a:ea typeface="+mj-ea"/>
                <a:cs typeface="+mj-cs"/>
                <a:sym typeface="Calibri"/>
              </a:rPr>
              <a:t>Reforzado</a:t>
            </a:r>
          </a:p>
        </p:txBody>
      </p:sp>
      <p:cxnSp>
        <p:nvCxnSpPr>
          <p:cNvPr id="16" name="Conector recto de flecha 15">
            <a:extLst>
              <a:ext uri="{FF2B5EF4-FFF2-40B4-BE49-F238E27FC236}">
                <a16:creationId xmlns:a16="http://schemas.microsoft.com/office/drawing/2014/main" id="{CDA81568-94C6-48A1-98E7-216F52D2CDE6}"/>
              </a:ext>
            </a:extLst>
          </p:cNvPr>
          <p:cNvCxnSpPr>
            <a:cxnSpLocks/>
          </p:cNvCxnSpPr>
          <p:nvPr/>
        </p:nvCxnSpPr>
        <p:spPr>
          <a:xfrm>
            <a:off x="4572000" y="1491368"/>
            <a:ext cx="1648918" cy="1492144"/>
          </a:xfrm>
          <a:prstGeom prst="straightConnector1">
            <a:avLst/>
          </a:prstGeom>
          <a:noFill/>
          <a:ln w="38100" cap="flat">
            <a:solidFill>
              <a:schemeClr val="tx2">
                <a:lumMod val="75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7" name="Conector recto de flecha 16">
            <a:extLst>
              <a:ext uri="{FF2B5EF4-FFF2-40B4-BE49-F238E27FC236}">
                <a16:creationId xmlns:a16="http://schemas.microsoft.com/office/drawing/2014/main" id="{3C57E8A2-03C1-48EE-BF31-81B92173EEA5}"/>
              </a:ext>
            </a:extLst>
          </p:cNvPr>
          <p:cNvCxnSpPr>
            <a:cxnSpLocks/>
            <a:endCxn id="13" idx="0"/>
          </p:cNvCxnSpPr>
          <p:nvPr/>
        </p:nvCxnSpPr>
        <p:spPr>
          <a:xfrm>
            <a:off x="4572000" y="1491368"/>
            <a:ext cx="0" cy="3338901"/>
          </a:xfrm>
          <a:prstGeom prst="straightConnector1">
            <a:avLst/>
          </a:prstGeom>
          <a:noFill/>
          <a:ln w="38100" cap="flat">
            <a:solidFill>
              <a:schemeClr val="tx2">
                <a:lumMod val="75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8" name="Conector recto de flecha 17">
            <a:extLst>
              <a:ext uri="{FF2B5EF4-FFF2-40B4-BE49-F238E27FC236}">
                <a16:creationId xmlns:a16="http://schemas.microsoft.com/office/drawing/2014/main" id="{C1320B7F-2C9E-4979-94B3-07BC2C8C458A}"/>
              </a:ext>
            </a:extLst>
          </p:cNvPr>
          <p:cNvCxnSpPr>
            <a:cxnSpLocks/>
          </p:cNvCxnSpPr>
          <p:nvPr/>
        </p:nvCxnSpPr>
        <p:spPr>
          <a:xfrm flipH="1">
            <a:off x="2798176" y="1491368"/>
            <a:ext cx="1773823" cy="1462164"/>
          </a:xfrm>
          <a:prstGeom prst="straightConnector1">
            <a:avLst/>
          </a:prstGeom>
          <a:noFill/>
          <a:ln w="38100" cap="flat">
            <a:solidFill>
              <a:schemeClr val="tx2">
                <a:lumMod val="75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1" name="Conector recto de flecha 20">
            <a:extLst>
              <a:ext uri="{FF2B5EF4-FFF2-40B4-BE49-F238E27FC236}">
                <a16:creationId xmlns:a16="http://schemas.microsoft.com/office/drawing/2014/main" id="{23A9EFFC-AA47-4DB3-8898-6F43E4042266}"/>
              </a:ext>
            </a:extLst>
          </p:cNvPr>
          <p:cNvCxnSpPr>
            <a:cxnSpLocks/>
            <a:endCxn id="8" idx="0"/>
          </p:cNvCxnSpPr>
          <p:nvPr/>
        </p:nvCxnSpPr>
        <p:spPr>
          <a:xfrm flipH="1">
            <a:off x="1090558" y="4459261"/>
            <a:ext cx="1326604" cy="552136"/>
          </a:xfrm>
          <a:prstGeom prst="straightConnector1">
            <a:avLst/>
          </a:prstGeom>
          <a:noFill/>
          <a:ln w="38100" cap="flat">
            <a:solidFill>
              <a:schemeClr val="tx2">
                <a:lumMod val="75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2" name="Conector recto de flecha 21">
            <a:extLst>
              <a:ext uri="{FF2B5EF4-FFF2-40B4-BE49-F238E27FC236}">
                <a16:creationId xmlns:a16="http://schemas.microsoft.com/office/drawing/2014/main" id="{10424698-D981-4E90-99EA-1E2FBC9D1788}"/>
              </a:ext>
            </a:extLst>
          </p:cNvPr>
          <p:cNvCxnSpPr>
            <a:cxnSpLocks/>
            <a:endCxn id="5" idx="2"/>
          </p:cNvCxnSpPr>
          <p:nvPr/>
        </p:nvCxnSpPr>
        <p:spPr>
          <a:xfrm flipH="1" flipV="1">
            <a:off x="1261755" y="2384298"/>
            <a:ext cx="929306" cy="586878"/>
          </a:xfrm>
          <a:prstGeom prst="straightConnector1">
            <a:avLst/>
          </a:prstGeom>
          <a:noFill/>
          <a:ln w="38100" cap="flat">
            <a:solidFill>
              <a:schemeClr val="tx2">
                <a:lumMod val="75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3" name="Conector recto de flecha 22">
            <a:extLst>
              <a:ext uri="{FF2B5EF4-FFF2-40B4-BE49-F238E27FC236}">
                <a16:creationId xmlns:a16="http://schemas.microsoft.com/office/drawing/2014/main" id="{259EC847-7C4A-482B-AF59-36B55E8289E7}"/>
              </a:ext>
            </a:extLst>
          </p:cNvPr>
          <p:cNvCxnSpPr>
            <a:cxnSpLocks/>
            <a:endCxn id="6" idx="0"/>
          </p:cNvCxnSpPr>
          <p:nvPr/>
        </p:nvCxnSpPr>
        <p:spPr>
          <a:xfrm>
            <a:off x="7128424" y="4393990"/>
            <a:ext cx="886139" cy="617408"/>
          </a:xfrm>
          <a:prstGeom prst="straightConnector1">
            <a:avLst/>
          </a:prstGeom>
          <a:noFill/>
          <a:ln w="38100" cap="flat">
            <a:solidFill>
              <a:schemeClr val="tx2">
                <a:lumMod val="75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Conector recto de flecha 23">
            <a:extLst>
              <a:ext uri="{FF2B5EF4-FFF2-40B4-BE49-F238E27FC236}">
                <a16:creationId xmlns:a16="http://schemas.microsoft.com/office/drawing/2014/main" id="{4A007AFF-80C1-4CBD-A2BA-38863AB232BA}"/>
              </a:ext>
            </a:extLst>
          </p:cNvPr>
          <p:cNvCxnSpPr>
            <a:cxnSpLocks/>
            <a:endCxn id="7" idx="2"/>
          </p:cNvCxnSpPr>
          <p:nvPr/>
        </p:nvCxnSpPr>
        <p:spPr>
          <a:xfrm flipV="1">
            <a:off x="7132860" y="2426613"/>
            <a:ext cx="855253" cy="556900"/>
          </a:xfrm>
          <a:prstGeom prst="straightConnector1">
            <a:avLst/>
          </a:prstGeom>
          <a:noFill/>
          <a:ln w="38100" cap="flat">
            <a:solidFill>
              <a:schemeClr val="tx2">
                <a:lumMod val="75000"/>
              </a:schemeClr>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3" name="CuadroTexto 32">
            <a:extLst>
              <a:ext uri="{FF2B5EF4-FFF2-40B4-BE49-F238E27FC236}">
                <a16:creationId xmlns:a16="http://schemas.microsoft.com/office/drawing/2014/main" id="{BBDF94E0-98BF-404B-878E-10C54979FF9E}"/>
              </a:ext>
            </a:extLst>
          </p:cNvPr>
          <p:cNvSpPr txBox="1"/>
          <p:nvPr/>
        </p:nvSpPr>
        <p:spPr>
          <a:xfrm>
            <a:off x="0" y="60935"/>
            <a:ext cx="914400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s-MX" sz="2400" b="1" dirty="0">
                <a:latin typeface="Arial" panose="020B0604020202020204" pitchFamily="34" charset="0"/>
                <a:cs typeface="Arial" panose="020B0604020202020204" pitchFamily="34" charset="0"/>
              </a:rPr>
              <a:t>Tipos de Aprendizaje automático (Machine </a:t>
            </a:r>
            <a:r>
              <a:rPr lang="es-MX" sz="2400" b="1" dirty="0" err="1">
                <a:latin typeface="Arial" panose="020B0604020202020204" pitchFamily="34" charset="0"/>
                <a:cs typeface="Arial" panose="020B0604020202020204" pitchFamily="34" charset="0"/>
              </a:rPr>
              <a:t>Learning</a:t>
            </a:r>
            <a:r>
              <a:rPr lang="es-MX" sz="2400" b="1" dirty="0">
                <a:latin typeface="Arial" panose="020B0604020202020204" pitchFamily="34" charset="0"/>
                <a:cs typeface="Arial" panose="020B0604020202020204" pitchFamily="34" charset="0"/>
              </a:rPr>
              <a:t> – ML)</a:t>
            </a:r>
          </a:p>
          <a:p>
            <a:pPr algn="just"/>
            <a:endParaRPr lang="es-MX"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804151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39ED1A36-0BCE-40ED-BC80-9976F3E9971C}"/>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81000" y="314236"/>
            <a:ext cx="8382000" cy="3970318"/>
          </a:xfrm>
          <a:prstGeom prst="rect">
            <a:avLst/>
          </a:prstGeom>
          <a:noFill/>
        </p:spPr>
        <p:txBody>
          <a:bodyPr wrap="square" rtlCol="0">
            <a:spAutoFit/>
          </a:bodyPr>
          <a:lstStyle/>
          <a:p>
            <a:pPr algn="just"/>
            <a:r>
              <a:rPr lang="en-US" sz="2100" b="1" dirty="0" err="1">
                <a:latin typeface="Arial" panose="020B0604020202020204" pitchFamily="34" charset="0"/>
                <a:cs typeface="Arial" panose="020B0604020202020204" pitchFamily="34" charset="0"/>
              </a:rPr>
              <a:t>Aprendizaje</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supervisado</a:t>
            </a:r>
            <a:r>
              <a:rPr lang="en-US" sz="2100" b="1" dirty="0">
                <a:latin typeface="Arial" panose="020B0604020202020204" pitchFamily="34" charset="0"/>
                <a:cs typeface="Arial" panose="020B0604020202020204" pitchFamily="34" charset="0"/>
              </a:rPr>
              <a:t> (Supervised Machine Learning).</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En los algoritmos de aprendizaje supervisado se genera un modelo predictivo, basado en datos de entrada y salida.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La palabra clave “supervisado” viene de la idea de tener un conjunto de datos previamente etiquetado y clasificado, es decir, tener un conjunto de muestra, el cual ya se sabe a qué grupo, valor o categoría pertenecen los ejemplos.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Con este grupo de datos que llamamos datos de entrenamiento, se realiza el ajuste al modelo inicial planteado. </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5265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39ED1A36-0BCE-40ED-BC80-9976F3E9971C}"/>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53616" y="1063745"/>
            <a:ext cx="8382000" cy="2354491"/>
          </a:xfrm>
          <a:prstGeom prst="rect">
            <a:avLst/>
          </a:prstGeom>
          <a:noFill/>
        </p:spPr>
        <p:txBody>
          <a:bodyPr wrap="square" rtlCol="0">
            <a:spAutoFit/>
          </a:bodyPr>
          <a:lstStyle/>
          <a:p>
            <a:pPr algn="just"/>
            <a:r>
              <a:rPr lang="en-US" sz="2100" b="1" dirty="0" err="1">
                <a:latin typeface="Arial" panose="020B0604020202020204" pitchFamily="34" charset="0"/>
                <a:cs typeface="Arial" panose="020B0604020202020204" pitchFamily="34" charset="0"/>
              </a:rPr>
              <a:t>Aprendizaje</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supervisado</a:t>
            </a:r>
            <a:r>
              <a:rPr lang="en-US" sz="2100" b="1" dirty="0">
                <a:latin typeface="Arial" panose="020B0604020202020204" pitchFamily="34" charset="0"/>
                <a:cs typeface="Arial" panose="020B0604020202020204" pitchFamily="34" charset="0"/>
              </a:rPr>
              <a:t> (Supervised Machine Learning).</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Es de esta forma como el algoritmo va “aprendiendo” a clasificar las muestras de entrada comparando el resultado del modelo, y la etiqueta real de la muestra, realizando las compensaciones respectivas al modelo de acuerdo a cada error en la estimación del resultado. </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96218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39ED1A36-0BCE-40ED-BC80-9976F3E9971C}"/>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53616" y="1063745"/>
            <a:ext cx="8382000" cy="3647152"/>
          </a:xfrm>
          <a:prstGeom prst="rect">
            <a:avLst/>
          </a:prstGeom>
          <a:noFill/>
        </p:spPr>
        <p:txBody>
          <a:bodyPr wrap="square" rtlCol="0">
            <a:spAutoFit/>
          </a:bodyPr>
          <a:lstStyle/>
          <a:p>
            <a:pPr algn="just"/>
            <a:r>
              <a:rPr lang="en-US" sz="2100" b="1" dirty="0" err="1">
                <a:latin typeface="Arial" panose="020B0604020202020204" pitchFamily="34" charset="0"/>
                <a:cs typeface="Arial" panose="020B0604020202020204" pitchFamily="34" charset="0"/>
              </a:rPr>
              <a:t>Aprendizaje</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supervisado</a:t>
            </a:r>
            <a:r>
              <a:rPr lang="en-US" sz="2100" b="1" dirty="0">
                <a:latin typeface="Arial" panose="020B0604020202020204" pitchFamily="34" charset="0"/>
                <a:cs typeface="Arial" panose="020B0604020202020204" pitchFamily="34" charset="0"/>
              </a:rPr>
              <a:t> (Supervised Machine Learning).</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Algunos métodos y algoritmos que podemos implementar son los siguientes:</a:t>
            </a:r>
          </a:p>
          <a:p>
            <a:pPr algn="just"/>
            <a:endParaRPr lang="es-MX" sz="21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K vecinos más próximos (K-</a:t>
            </a:r>
            <a:r>
              <a:rPr lang="es-MX" sz="2100" dirty="0" err="1">
                <a:latin typeface="Arial" panose="020B0604020202020204" pitchFamily="34" charset="0"/>
                <a:cs typeface="Arial" panose="020B0604020202020204" pitchFamily="34" charset="0"/>
              </a:rPr>
              <a:t>nearest</a:t>
            </a:r>
            <a:r>
              <a:rPr lang="es-MX" sz="2100" dirty="0">
                <a:latin typeface="Arial" panose="020B0604020202020204" pitchFamily="34" charset="0"/>
                <a:cs typeface="Arial" panose="020B0604020202020204" pitchFamily="34" charset="0"/>
              </a:rPr>
              <a:t> </a:t>
            </a:r>
            <a:r>
              <a:rPr lang="es-MX" sz="2100" dirty="0" err="1">
                <a:latin typeface="Arial" panose="020B0604020202020204" pitchFamily="34" charset="0"/>
                <a:cs typeface="Arial" panose="020B0604020202020204" pitchFamily="34" charset="0"/>
              </a:rPr>
              <a:t>neighbors</a:t>
            </a:r>
            <a:r>
              <a:rPr lang="es-MX" sz="2100" dirty="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Redes neuronales artificiales (Artificial neural </a:t>
            </a:r>
            <a:r>
              <a:rPr lang="es-MX" sz="2100" dirty="0" err="1">
                <a:latin typeface="Arial" panose="020B0604020202020204" pitchFamily="34" charset="0"/>
                <a:cs typeface="Arial" panose="020B0604020202020204" pitchFamily="34" charset="0"/>
              </a:rPr>
              <a:t>networks</a:t>
            </a:r>
            <a:r>
              <a:rPr lang="es-MX" sz="2100" dirty="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Máquinas de vectores de soporte (</a:t>
            </a:r>
            <a:r>
              <a:rPr lang="es-MX" sz="2100" dirty="0" err="1">
                <a:latin typeface="Arial" panose="020B0604020202020204" pitchFamily="34" charset="0"/>
                <a:cs typeface="Arial" panose="020B0604020202020204" pitchFamily="34" charset="0"/>
              </a:rPr>
              <a:t>Support</a:t>
            </a:r>
            <a:r>
              <a:rPr lang="es-MX" sz="2100" dirty="0">
                <a:latin typeface="Arial" panose="020B0604020202020204" pitchFamily="34" charset="0"/>
                <a:cs typeface="Arial" panose="020B0604020202020204" pitchFamily="34" charset="0"/>
              </a:rPr>
              <a:t> vector machines)</a:t>
            </a: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Clasificador Bayesiano ingenuo (</a:t>
            </a:r>
            <a:r>
              <a:rPr lang="es-MX" sz="2100" dirty="0" err="1">
                <a:latin typeface="Arial" panose="020B0604020202020204" pitchFamily="34" charset="0"/>
                <a:cs typeface="Arial" panose="020B0604020202020204" pitchFamily="34" charset="0"/>
              </a:rPr>
              <a:t>Naïve</a:t>
            </a:r>
            <a:r>
              <a:rPr lang="es-MX" sz="2100" dirty="0">
                <a:latin typeface="Arial" panose="020B0604020202020204" pitchFamily="34" charset="0"/>
                <a:cs typeface="Arial" panose="020B0604020202020204" pitchFamily="34" charset="0"/>
              </a:rPr>
              <a:t> Bayes </a:t>
            </a:r>
            <a:r>
              <a:rPr lang="es-MX" sz="2100" dirty="0" err="1">
                <a:latin typeface="Arial" panose="020B0604020202020204" pitchFamily="34" charset="0"/>
                <a:cs typeface="Arial" panose="020B0604020202020204" pitchFamily="34" charset="0"/>
              </a:rPr>
              <a:t>classifier</a:t>
            </a:r>
            <a:r>
              <a:rPr lang="es-MX" sz="2100" dirty="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Árboles de decisión (</a:t>
            </a:r>
            <a:r>
              <a:rPr lang="es-MX" sz="2100" dirty="0" err="1">
                <a:latin typeface="Arial" panose="020B0604020202020204" pitchFamily="34" charset="0"/>
                <a:cs typeface="Arial" panose="020B0604020202020204" pitchFamily="34" charset="0"/>
              </a:rPr>
              <a:t>Decision</a:t>
            </a:r>
            <a:r>
              <a:rPr lang="es-MX" sz="2100" dirty="0">
                <a:latin typeface="Arial" panose="020B0604020202020204" pitchFamily="34" charset="0"/>
                <a:cs typeface="Arial" panose="020B0604020202020204" pitchFamily="34" charset="0"/>
              </a:rPr>
              <a:t> </a:t>
            </a:r>
            <a:r>
              <a:rPr lang="es-MX" sz="2100" dirty="0" err="1">
                <a:latin typeface="Arial" panose="020B0604020202020204" pitchFamily="34" charset="0"/>
                <a:cs typeface="Arial" panose="020B0604020202020204" pitchFamily="34" charset="0"/>
              </a:rPr>
              <a:t>trees</a:t>
            </a:r>
            <a:r>
              <a:rPr lang="es-MX" sz="2100" dirty="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Regresión logística (</a:t>
            </a:r>
            <a:r>
              <a:rPr lang="es-MX" sz="2100" dirty="0" err="1">
                <a:latin typeface="Arial" panose="020B0604020202020204" pitchFamily="34" charset="0"/>
                <a:cs typeface="Arial" panose="020B0604020202020204" pitchFamily="34" charset="0"/>
              </a:rPr>
              <a:t>Logistic</a:t>
            </a:r>
            <a:r>
              <a:rPr lang="es-MX" sz="2100" dirty="0">
                <a:latin typeface="Arial" panose="020B0604020202020204" pitchFamily="34" charset="0"/>
                <a:cs typeface="Arial" panose="020B0604020202020204" pitchFamily="34" charset="0"/>
              </a:rPr>
              <a:t> </a:t>
            </a:r>
            <a:r>
              <a:rPr lang="es-MX" sz="2100" dirty="0" err="1">
                <a:latin typeface="Arial" panose="020B0604020202020204" pitchFamily="34" charset="0"/>
                <a:cs typeface="Arial" panose="020B0604020202020204" pitchFamily="34" charset="0"/>
              </a:rPr>
              <a:t>regression</a:t>
            </a:r>
            <a:r>
              <a:rPr lang="es-MX" sz="2100" dirty="0">
                <a:latin typeface="Arial" panose="020B0604020202020204" pitchFamily="34" charset="0"/>
                <a:cs typeface="Arial" panose="020B0604020202020204" pitchFamily="34" charset="0"/>
              </a:rPr>
              <a:t>) </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143636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Image for post">
            <a:extLst>
              <a:ext uri="{FF2B5EF4-FFF2-40B4-BE49-F238E27FC236}">
                <a16:creationId xmlns:a16="http://schemas.microsoft.com/office/drawing/2014/main" id="{9E631535-1891-477A-8DC8-DD257FFBC0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915" y="125648"/>
            <a:ext cx="8525148" cy="569053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73639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39ED1A36-0BCE-40ED-BC80-9976F3E9971C}"/>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53616" y="1063745"/>
            <a:ext cx="8382000" cy="4616648"/>
          </a:xfrm>
          <a:prstGeom prst="rect">
            <a:avLst/>
          </a:prstGeom>
          <a:noFill/>
        </p:spPr>
        <p:txBody>
          <a:bodyPr wrap="square" rtlCol="0">
            <a:spAutoFit/>
          </a:bodyPr>
          <a:lstStyle/>
          <a:p>
            <a:pPr algn="just"/>
            <a:r>
              <a:rPr lang="en-US" sz="2100" b="1" dirty="0" err="1">
                <a:latin typeface="Arial" panose="020B0604020202020204" pitchFamily="34" charset="0"/>
                <a:cs typeface="Arial" panose="020B0604020202020204" pitchFamily="34" charset="0"/>
              </a:rPr>
              <a:t>Aprendizaje</a:t>
            </a:r>
            <a:r>
              <a:rPr lang="en-US" sz="2100" b="1" dirty="0">
                <a:latin typeface="Arial" panose="020B0604020202020204" pitchFamily="34" charset="0"/>
                <a:cs typeface="Arial" panose="020B0604020202020204" pitchFamily="34" charset="0"/>
              </a:rPr>
              <a:t> no </a:t>
            </a:r>
            <a:r>
              <a:rPr lang="en-US" sz="2100" b="1" dirty="0" err="1">
                <a:latin typeface="Arial" panose="020B0604020202020204" pitchFamily="34" charset="0"/>
                <a:cs typeface="Arial" panose="020B0604020202020204" pitchFamily="34" charset="0"/>
              </a:rPr>
              <a:t>supervisado</a:t>
            </a:r>
            <a:r>
              <a:rPr lang="en-US" sz="2100" b="1" dirty="0">
                <a:latin typeface="Arial" panose="020B0604020202020204" pitchFamily="34" charset="0"/>
                <a:cs typeface="Arial" panose="020B0604020202020204" pitchFamily="34" charset="0"/>
              </a:rPr>
              <a:t> (Unsupervised Machine Learning)</a:t>
            </a:r>
          </a:p>
          <a:p>
            <a:pPr algn="just"/>
            <a:endParaRPr lang="en-US" sz="2100" b="1"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Los algoritmos de aprendizaje no supervisado trabajan de forma muy similar a los supervisados, con la diferencia de que éstos sólo ajustan su modelo predictivo tomando en cuenta los datos de entrada, sin importar los de salida.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Es decir, a diferencia del supervisado, los datos de entrada no están clasificados ni etiquetados, y no son necesarias estas características para entrenar el modelo.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Dentro de este tipo de algoritmos, el agrupamiento o </a:t>
            </a:r>
            <a:r>
              <a:rPr lang="es-MX" sz="2100" dirty="0" err="1">
                <a:latin typeface="Arial" panose="020B0604020202020204" pitchFamily="34" charset="0"/>
                <a:cs typeface="Arial" panose="020B0604020202020204" pitchFamily="34" charset="0"/>
              </a:rPr>
              <a:t>clustering</a:t>
            </a:r>
            <a:r>
              <a:rPr lang="es-MX" sz="2100" dirty="0">
                <a:latin typeface="Arial" panose="020B0604020202020204" pitchFamily="34" charset="0"/>
                <a:cs typeface="Arial" panose="020B0604020202020204" pitchFamily="34" charset="0"/>
              </a:rPr>
              <a:t> en inglés, es el más utilizado, ya que particiona los datos en grupos que posean características similares entre sí. </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233786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39ED1A36-0BCE-40ED-BC80-9976F3E9971C}"/>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53616" y="1063745"/>
            <a:ext cx="8382000" cy="2677656"/>
          </a:xfrm>
          <a:prstGeom prst="rect">
            <a:avLst/>
          </a:prstGeom>
          <a:noFill/>
        </p:spPr>
        <p:txBody>
          <a:bodyPr wrap="square" rtlCol="0">
            <a:spAutoFit/>
          </a:bodyPr>
          <a:lstStyle/>
          <a:p>
            <a:pPr algn="just"/>
            <a:r>
              <a:rPr lang="en-US" sz="2100" b="1" dirty="0" err="1">
                <a:latin typeface="Arial" panose="020B0604020202020204" pitchFamily="34" charset="0"/>
                <a:cs typeface="Arial" panose="020B0604020202020204" pitchFamily="34" charset="0"/>
              </a:rPr>
              <a:t>Aprendizaje</a:t>
            </a:r>
            <a:r>
              <a:rPr lang="en-US" sz="2100" b="1" dirty="0">
                <a:latin typeface="Arial" panose="020B0604020202020204" pitchFamily="34" charset="0"/>
                <a:cs typeface="Arial" panose="020B0604020202020204" pitchFamily="34" charset="0"/>
              </a:rPr>
              <a:t> no </a:t>
            </a:r>
            <a:r>
              <a:rPr lang="en-US" sz="2100" b="1" dirty="0" err="1">
                <a:latin typeface="Arial" panose="020B0604020202020204" pitchFamily="34" charset="0"/>
                <a:cs typeface="Arial" panose="020B0604020202020204" pitchFamily="34" charset="0"/>
              </a:rPr>
              <a:t>supervisado</a:t>
            </a:r>
            <a:r>
              <a:rPr lang="en-US" sz="2100" b="1" dirty="0">
                <a:latin typeface="Arial" panose="020B0604020202020204" pitchFamily="34" charset="0"/>
                <a:cs typeface="Arial" panose="020B0604020202020204" pitchFamily="34" charset="0"/>
              </a:rPr>
              <a:t> (Unsupervised Machine Learning)</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Entre los principales algoritmos de tipo no supervisado destacan:</a:t>
            </a:r>
          </a:p>
          <a:p>
            <a:pPr algn="just"/>
            <a:endParaRPr lang="es-MX" sz="21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K-medias (K-</a:t>
            </a:r>
            <a:r>
              <a:rPr lang="es-MX" sz="2100" dirty="0" err="1">
                <a:latin typeface="Arial" panose="020B0604020202020204" pitchFamily="34" charset="0"/>
                <a:cs typeface="Arial" panose="020B0604020202020204" pitchFamily="34" charset="0"/>
              </a:rPr>
              <a:t>means</a:t>
            </a:r>
            <a:r>
              <a:rPr lang="es-MX" sz="2100" dirty="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Mezcla de Gaussianas (Gaussian mixtures)</a:t>
            </a: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Agrupamiento jerárquico (</a:t>
            </a:r>
            <a:r>
              <a:rPr lang="es-MX" sz="2100" dirty="0" err="1">
                <a:latin typeface="Arial" panose="020B0604020202020204" pitchFamily="34" charset="0"/>
                <a:cs typeface="Arial" panose="020B0604020202020204" pitchFamily="34" charset="0"/>
              </a:rPr>
              <a:t>Hierarchical</a:t>
            </a:r>
            <a:r>
              <a:rPr lang="es-MX" sz="2100" dirty="0">
                <a:latin typeface="Arial" panose="020B0604020202020204" pitchFamily="34" charset="0"/>
                <a:cs typeface="Arial" panose="020B0604020202020204" pitchFamily="34" charset="0"/>
              </a:rPr>
              <a:t> </a:t>
            </a:r>
            <a:r>
              <a:rPr lang="es-MX" sz="2100" dirty="0" err="1">
                <a:latin typeface="Arial" panose="020B0604020202020204" pitchFamily="34" charset="0"/>
                <a:cs typeface="Arial" panose="020B0604020202020204" pitchFamily="34" charset="0"/>
              </a:rPr>
              <a:t>clustering</a:t>
            </a:r>
            <a:r>
              <a:rPr lang="es-MX" sz="2100" dirty="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Mapas </a:t>
            </a:r>
            <a:r>
              <a:rPr lang="es-MX" sz="2100" dirty="0" err="1">
                <a:latin typeface="Arial" panose="020B0604020202020204" pitchFamily="34" charset="0"/>
                <a:cs typeface="Arial" panose="020B0604020202020204" pitchFamily="34" charset="0"/>
              </a:rPr>
              <a:t>auto-organizados</a:t>
            </a:r>
            <a:r>
              <a:rPr lang="es-MX" sz="2100" dirty="0">
                <a:latin typeface="Arial" panose="020B0604020202020204" pitchFamily="34" charset="0"/>
                <a:cs typeface="Arial" panose="020B0604020202020204" pitchFamily="34" charset="0"/>
              </a:rPr>
              <a:t> (</a:t>
            </a:r>
            <a:r>
              <a:rPr lang="es-MX" sz="2100" dirty="0" err="1">
                <a:latin typeface="Arial" panose="020B0604020202020204" pitchFamily="34" charset="0"/>
                <a:cs typeface="Arial" panose="020B0604020202020204" pitchFamily="34" charset="0"/>
              </a:rPr>
              <a:t>Self-organizing</a:t>
            </a:r>
            <a:r>
              <a:rPr lang="es-MX" sz="2100" dirty="0">
                <a:latin typeface="Arial" panose="020B0604020202020204" pitchFamily="34" charset="0"/>
                <a:cs typeface="Arial" panose="020B0604020202020204" pitchFamily="34" charset="0"/>
              </a:rPr>
              <a:t> </a:t>
            </a:r>
            <a:r>
              <a:rPr lang="es-MX" sz="2100" dirty="0" err="1">
                <a:latin typeface="Arial" panose="020B0604020202020204" pitchFamily="34" charset="0"/>
                <a:cs typeface="Arial" panose="020B0604020202020204" pitchFamily="34" charset="0"/>
              </a:rPr>
              <a:t>maps</a:t>
            </a:r>
            <a:r>
              <a:rPr lang="es-MX" sz="2100" dirty="0">
                <a:latin typeface="Arial" panose="020B0604020202020204" pitchFamily="34" charset="0"/>
                <a:cs typeface="Arial" panose="020B0604020202020204" pitchFamily="34" charset="0"/>
              </a:rPr>
              <a:t>)</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025517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for post">
            <a:extLst>
              <a:ext uri="{FF2B5EF4-FFF2-40B4-BE49-F238E27FC236}">
                <a16:creationId xmlns:a16="http://schemas.microsoft.com/office/drawing/2014/main" id="{E83101E4-6867-4BE0-9142-43211E29A7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2856" y="215588"/>
            <a:ext cx="8346389" cy="55712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81418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39ED1A36-0BCE-40ED-BC80-9976F3E9971C}"/>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81000" y="539089"/>
            <a:ext cx="8382000" cy="3647152"/>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por refuerzo (</a:t>
            </a:r>
            <a:r>
              <a:rPr lang="es-MX" sz="2100" b="1" dirty="0" err="1">
                <a:latin typeface="Arial" panose="020B0604020202020204" pitchFamily="34" charset="0"/>
                <a:cs typeface="Arial" panose="020B0604020202020204" pitchFamily="34" charset="0"/>
              </a:rPr>
              <a:t>Reinforcement</a:t>
            </a:r>
            <a:r>
              <a:rPr lang="es-MX" sz="2100" b="1" dirty="0">
                <a:latin typeface="Arial" panose="020B0604020202020204" pitchFamily="34" charset="0"/>
                <a:cs typeface="Arial" panose="020B0604020202020204" pitchFamily="34" charset="0"/>
              </a:rPr>
              <a:t>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a:t>
            </a:r>
          </a:p>
          <a:p>
            <a:pPr algn="just"/>
            <a:endParaRPr lang="en-US" sz="2100" b="1"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Los algoritmos de aprendizaje por refuerzo definen modelos y funciones enfocadas en maximizar una medida de “recompensas”, basados en “acciones” y al ambiente en el que el agente inteligente se desempeñará.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Este algoritmo es el más apegado a la psicología conductista de los humanos, ya que es un modelo acción-recompensa, que busca que el algoritmo se ajuste a la mejor “recompensa” dada por el ambiente, y sus acciones por tomar están sujetas a estas recompensas.</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816685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39ED1A36-0BCE-40ED-BC80-9976F3E9971C}"/>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353616" y="1063745"/>
            <a:ext cx="8382000" cy="2354491"/>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por refuerzo (</a:t>
            </a:r>
            <a:r>
              <a:rPr lang="es-MX" sz="2100" b="1" dirty="0" err="1">
                <a:latin typeface="Arial" panose="020B0604020202020204" pitchFamily="34" charset="0"/>
                <a:cs typeface="Arial" panose="020B0604020202020204" pitchFamily="34" charset="0"/>
              </a:rPr>
              <a:t>Reinforcement</a:t>
            </a:r>
            <a:r>
              <a:rPr lang="es-MX" sz="2100" b="1" dirty="0">
                <a:latin typeface="Arial" panose="020B0604020202020204" pitchFamily="34" charset="0"/>
                <a:cs typeface="Arial" panose="020B0604020202020204" pitchFamily="34" charset="0"/>
              </a:rPr>
              <a:t>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Entre los algoritmos más utilizados podemos nombrar:</a:t>
            </a:r>
          </a:p>
          <a:p>
            <a:pPr algn="just"/>
            <a:endParaRPr lang="es-MX" sz="21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Programación dinámica (Dynamic </a:t>
            </a:r>
            <a:r>
              <a:rPr lang="es-MX" sz="2100" dirty="0" err="1">
                <a:latin typeface="Arial" panose="020B0604020202020204" pitchFamily="34" charset="0"/>
                <a:cs typeface="Arial" panose="020B0604020202020204" pitchFamily="34" charset="0"/>
              </a:rPr>
              <a:t>programming</a:t>
            </a:r>
            <a:r>
              <a:rPr lang="es-MX" sz="2100" dirty="0">
                <a:latin typeface="Arial" panose="020B0604020202020204" pitchFamily="34" charset="0"/>
                <a:cs typeface="Arial" panose="020B0604020202020204" pitchFamily="34" charset="0"/>
              </a:rPr>
              <a:t>)</a:t>
            </a: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Q-</a:t>
            </a:r>
            <a:r>
              <a:rPr lang="es-MX" sz="2100" dirty="0" err="1">
                <a:latin typeface="Arial" panose="020B0604020202020204" pitchFamily="34" charset="0"/>
                <a:cs typeface="Arial" panose="020B0604020202020204" pitchFamily="34" charset="0"/>
              </a:rPr>
              <a:t>learning</a:t>
            </a:r>
            <a:endParaRPr lang="es-MX" sz="21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100" dirty="0">
                <a:latin typeface="Arial" panose="020B0604020202020204" pitchFamily="34" charset="0"/>
                <a:cs typeface="Arial" panose="020B0604020202020204" pitchFamily="34" charset="0"/>
              </a:rPr>
              <a:t>SARSA</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0720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D7D1D8E-1D92-44C1-BEDD-3FFA29E0BE89}"/>
              </a:ext>
            </a:extLst>
          </p:cNvPr>
          <p:cNvSpPr txBox="1"/>
          <p:nvPr/>
        </p:nvSpPr>
        <p:spPr>
          <a:xfrm>
            <a:off x="5598460" y="2195219"/>
            <a:ext cx="3395638" cy="2166836"/>
          </a:xfrm>
          <a:prstGeom prst="rect">
            <a:avLst/>
          </a:prstGeom>
        </p:spPr>
        <p:txBody>
          <a:bodyPr vert="horz" lIns="68580" tIns="34290" rIns="68580" bIns="34290" rtlCol="0" anchor="b">
            <a:normAutofit fontScale="85000" lnSpcReduction="20000"/>
          </a:bodyPr>
          <a:lstStyle/>
          <a:p>
            <a:pPr algn="ctr">
              <a:lnSpc>
                <a:spcPct val="90000"/>
              </a:lnSpc>
              <a:spcBef>
                <a:spcPct val="0"/>
              </a:spcBef>
              <a:spcAft>
                <a:spcPts val="450"/>
              </a:spcAft>
            </a:pPr>
            <a:r>
              <a:rPr lang="en-US" sz="4500" b="1" dirty="0">
                <a:solidFill>
                  <a:srgbClr val="002060"/>
                </a:solidFill>
              </a:rPr>
              <a:t>FUNDAMENTOS TEORICOS</a:t>
            </a:r>
          </a:p>
          <a:p>
            <a:pPr>
              <a:lnSpc>
                <a:spcPct val="90000"/>
              </a:lnSpc>
              <a:spcBef>
                <a:spcPct val="0"/>
              </a:spcBef>
              <a:spcAft>
                <a:spcPts val="450"/>
              </a:spcAft>
            </a:pPr>
            <a:endParaRPr lang="en-US" sz="3450" b="1" dirty="0"/>
          </a:p>
          <a:p>
            <a:pPr algn="ctr">
              <a:lnSpc>
                <a:spcPct val="90000"/>
              </a:lnSpc>
              <a:spcBef>
                <a:spcPct val="0"/>
              </a:spcBef>
              <a:spcAft>
                <a:spcPts val="450"/>
              </a:spcAft>
            </a:pPr>
            <a:r>
              <a:rPr lang="en-US" sz="3450" b="1" dirty="0"/>
              <a:t>Neuronas y electrónica</a:t>
            </a:r>
          </a:p>
        </p:txBody>
      </p:sp>
      <p:pic>
        <p:nvPicPr>
          <p:cNvPr id="3074" name="Picture 2" descr="Pros y contras de la Inteligencia Artificial - Cepymenews">
            <a:extLst>
              <a:ext uri="{FF2B5EF4-FFF2-40B4-BE49-F238E27FC236}">
                <a16:creationId xmlns:a16="http://schemas.microsoft.com/office/drawing/2014/main" id="{C3CD1960-CB74-4EB0-A962-2840D2F6C8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18" r="16208"/>
          <a:stretch/>
        </p:blipFill>
        <p:spPr bwMode="auto">
          <a:xfrm>
            <a:off x="1" y="857257"/>
            <a:ext cx="5271371" cy="5143493"/>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49195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for post">
            <a:extLst>
              <a:ext uri="{FF2B5EF4-FFF2-40B4-BE49-F238E27FC236}">
                <a16:creationId xmlns:a16="http://schemas.microsoft.com/office/drawing/2014/main" id="{B50ADA18-8D6F-4D1E-BC13-BCF5666118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69" y="0"/>
            <a:ext cx="8690927" cy="580119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69985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incipales técnicas de Machine Learning - Natalia Acevedo">
            <a:extLst>
              <a:ext uri="{FF2B5EF4-FFF2-40B4-BE49-F238E27FC236}">
                <a16:creationId xmlns:a16="http://schemas.microsoft.com/office/drawing/2014/main" id="{B659D926-E99D-4830-AC6A-A6DA443EFA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5809"/>
            <a:ext cx="9144000" cy="547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16193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La base que tenes que tener">
            <a:extLst>
              <a:ext uri="{FF2B5EF4-FFF2-40B4-BE49-F238E27FC236}">
                <a16:creationId xmlns:a16="http://schemas.microsoft.com/office/drawing/2014/main" id="{BACF4044-2788-407F-AA6B-E454BFD89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9508"/>
            <a:ext cx="9109212" cy="4811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135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619EF870-ABDA-47FE-B387-750B6294A2EF}"/>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293579" y="1095397"/>
            <a:ext cx="8382000" cy="3647152"/>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profundo</a:t>
            </a:r>
          </a:p>
          <a:p>
            <a:pPr algn="just"/>
            <a:endParaRPr lang="es-MX" sz="2100" b="1"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El aprendizaje profundo es una rama del aprendizaje automático que conlleva la colocación por capas de algoritmos con el fin de comprender mejor los datos.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Los algoritmos ya no están limitados a crear un conjunto de relaciones explicables como lo estaría una regresión más básica.  En vez, el aprendizaje profundo confía en estas capas de algoritmos no lineales para crear representaciones distribuidas que interactúan a partir de una serie de factores.  </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827286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619EF870-ABDA-47FE-B387-750B6294A2EF}"/>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293579" y="1095397"/>
            <a:ext cx="8382000" cy="3970318"/>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profundo – Deep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DL</a:t>
            </a:r>
          </a:p>
          <a:p>
            <a:pPr algn="just"/>
            <a:endParaRPr lang="es-MX" sz="2100" b="1"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Es una técnica dentro del machine </a:t>
            </a:r>
            <a:r>
              <a:rPr lang="es-MX" sz="2100" dirty="0" err="1">
                <a:latin typeface="Arial" panose="020B0604020202020204" pitchFamily="34" charset="0"/>
                <a:cs typeface="Arial" panose="020B0604020202020204" pitchFamily="34" charset="0"/>
              </a:rPr>
              <a:t>learning</a:t>
            </a:r>
            <a:r>
              <a:rPr lang="es-MX" sz="2100" dirty="0">
                <a:latin typeface="Arial" panose="020B0604020202020204" pitchFamily="34" charset="0"/>
                <a:cs typeface="Arial" panose="020B0604020202020204" pitchFamily="34" charset="0"/>
              </a:rPr>
              <a:t> basado en arquitecturas neuronales. Un modelo basado en </a:t>
            </a:r>
            <a:r>
              <a:rPr lang="es-MX" sz="2100" dirty="0" err="1">
                <a:latin typeface="Arial" panose="020B0604020202020204" pitchFamily="34" charset="0"/>
                <a:cs typeface="Arial" panose="020B0604020202020204" pitchFamily="34" charset="0"/>
              </a:rPr>
              <a:t>deep</a:t>
            </a:r>
            <a:r>
              <a:rPr lang="es-MX" sz="2100" dirty="0">
                <a:latin typeface="Arial" panose="020B0604020202020204" pitchFamily="34" charset="0"/>
                <a:cs typeface="Arial" panose="020B0604020202020204" pitchFamily="34" charset="0"/>
              </a:rPr>
              <a:t> </a:t>
            </a:r>
            <a:r>
              <a:rPr lang="es-MX" sz="2100" dirty="0" err="1">
                <a:latin typeface="Arial" panose="020B0604020202020204" pitchFamily="34" charset="0"/>
                <a:cs typeface="Arial" panose="020B0604020202020204" pitchFamily="34" charset="0"/>
              </a:rPr>
              <a:t>learning</a:t>
            </a:r>
            <a:r>
              <a:rPr lang="es-MX" sz="2100" dirty="0">
                <a:latin typeface="Arial" panose="020B0604020202020204" pitchFamily="34" charset="0"/>
                <a:cs typeface="Arial" panose="020B0604020202020204" pitchFamily="34" charset="0"/>
              </a:rPr>
              <a:t> puede aprender a realizar tareas de clasificación directamente a partir de imágenes, texto o sonido, etc.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Sin necesidad de intervención humana para la selección de características, esto se puede considera la principal característica y ventaja del </a:t>
            </a:r>
            <a:r>
              <a:rPr lang="es-MX" sz="2100" dirty="0" err="1">
                <a:latin typeface="Arial" panose="020B0604020202020204" pitchFamily="34" charset="0"/>
                <a:cs typeface="Arial" panose="020B0604020202020204" pitchFamily="34" charset="0"/>
              </a:rPr>
              <a:t>deep</a:t>
            </a:r>
            <a:r>
              <a:rPr lang="es-MX" sz="2100" dirty="0">
                <a:latin typeface="Arial" panose="020B0604020202020204" pitchFamily="34" charset="0"/>
                <a:cs typeface="Arial" panose="020B0604020202020204" pitchFamily="34" charset="0"/>
              </a:rPr>
              <a:t> </a:t>
            </a:r>
            <a:r>
              <a:rPr lang="es-MX" sz="2100" dirty="0" err="1">
                <a:latin typeface="Arial" panose="020B0604020202020204" pitchFamily="34" charset="0"/>
                <a:cs typeface="Arial" panose="020B0604020202020204" pitchFamily="34" charset="0"/>
              </a:rPr>
              <a:t>learning</a:t>
            </a:r>
            <a:r>
              <a:rPr lang="es-MX" sz="2100" dirty="0">
                <a:latin typeface="Arial" panose="020B0604020202020204" pitchFamily="34" charset="0"/>
                <a:cs typeface="Arial" panose="020B0604020202020204" pitchFamily="34" charset="0"/>
              </a:rPr>
              <a:t>, llamada “</a:t>
            </a:r>
            <a:r>
              <a:rPr lang="es-MX" sz="2100" dirty="0" err="1">
                <a:latin typeface="Arial" panose="020B0604020202020204" pitchFamily="34" charset="0"/>
                <a:cs typeface="Arial" panose="020B0604020202020204" pitchFamily="34" charset="0"/>
              </a:rPr>
              <a:t>feature</a:t>
            </a:r>
            <a:r>
              <a:rPr lang="es-MX" sz="2100" dirty="0">
                <a:latin typeface="Arial" panose="020B0604020202020204" pitchFamily="34" charset="0"/>
                <a:cs typeface="Arial" panose="020B0604020202020204" pitchFamily="34" charset="0"/>
              </a:rPr>
              <a:t> </a:t>
            </a:r>
            <a:r>
              <a:rPr lang="es-MX" sz="2100" dirty="0" err="1">
                <a:latin typeface="Arial" panose="020B0604020202020204" pitchFamily="34" charset="0"/>
                <a:cs typeface="Arial" panose="020B0604020202020204" pitchFamily="34" charset="0"/>
              </a:rPr>
              <a:t>discovering</a:t>
            </a:r>
            <a:r>
              <a:rPr lang="es-MX" sz="2100" dirty="0">
                <a:latin typeface="Arial" panose="020B0604020202020204" pitchFamily="34" charset="0"/>
                <a:cs typeface="Arial" panose="020B0604020202020204" pitchFamily="34" charset="0"/>
              </a:rPr>
              <a:t>”.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Pueden, además, poseer una precisión que supera al ser humano.</a:t>
            </a:r>
          </a:p>
        </p:txBody>
      </p:sp>
    </p:spTree>
    <p:extLst>
      <p:ext uri="{BB962C8B-B14F-4D97-AF65-F5344CB8AC3E}">
        <p14:creationId xmlns:p14="http://schemas.microsoft.com/office/powerpoint/2010/main" val="241242827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2BF493D5-CC38-4726-9B4F-7E57B5531DFD}"/>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293579" y="1095397"/>
            <a:ext cx="8382000" cy="3000821"/>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profundo – Deep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DL</a:t>
            </a:r>
          </a:p>
          <a:p>
            <a:pPr algn="just"/>
            <a:endParaRPr lang="es-MX" sz="2100" b="1"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Con conjuntos de gran tamaño de datos de entrenamiento, los algoritmos de aprendizaje profundo comienzan a poder identificar las relaciones entre elementos.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Estas relaciones pueden tener lugar entre figuras, colores, palabras y más.  A partir de entonces, se puede utilizar el sistema para crear predicciones.  </a:t>
            </a:r>
          </a:p>
        </p:txBody>
      </p:sp>
    </p:spTree>
    <p:extLst>
      <p:ext uri="{BB962C8B-B14F-4D97-AF65-F5344CB8AC3E}">
        <p14:creationId xmlns:p14="http://schemas.microsoft.com/office/powerpoint/2010/main" val="391510911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2BF493D5-CC38-4726-9B4F-7E57B5531DFD}"/>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293579" y="1095397"/>
            <a:ext cx="8382000" cy="3647152"/>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profundo – Deep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DL</a:t>
            </a:r>
          </a:p>
          <a:p>
            <a:pPr algn="just"/>
            <a:endParaRPr lang="es-MX" sz="2100" b="1"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Dentro del aprendizaje automático y la inteligencia artificial, la potencia del aprendizaje profundo deriva de la capacidad del sistema de poder identificar más relaciones que los humanos podrían codificar de manera práctica en el software, o relaciones que los humanos puede que no sean capaces de percibir.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Con el entrenamiento suficiente, esto permite a la red de algoritmos comenzar a realizar predicciones o interpretaciones de datos muy complejos.</a:t>
            </a:r>
            <a:endParaRPr lang="es-CO"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337405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 boom de la Inteligencia Artificial | ACIS">
            <a:extLst>
              <a:ext uri="{FF2B5EF4-FFF2-40B4-BE49-F238E27FC236}">
                <a16:creationId xmlns:a16="http://schemas.microsoft.com/office/drawing/2014/main" id="{2BF493D5-CC38-4726-9B4F-7E57B5531DFD}"/>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9144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293579" y="1095397"/>
            <a:ext cx="8382000" cy="3647152"/>
          </a:xfrm>
          <a:prstGeom prst="rect">
            <a:avLst/>
          </a:prstGeom>
          <a:noFill/>
        </p:spPr>
        <p:txBody>
          <a:bodyPr wrap="square" rtlCol="0">
            <a:spAutoFit/>
          </a:bodyPr>
          <a:lstStyle/>
          <a:p>
            <a:pPr algn="just"/>
            <a:r>
              <a:rPr lang="es-MX" sz="2100" b="1" dirty="0">
                <a:latin typeface="Arial" panose="020B0604020202020204" pitchFamily="34" charset="0"/>
                <a:cs typeface="Arial" panose="020B0604020202020204" pitchFamily="34" charset="0"/>
              </a:rPr>
              <a:t>Aprendizaje profundo – Deep </a:t>
            </a:r>
            <a:r>
              <a:rPr lang="es-MX" sz="2100" b="1" dirty="0" err="1">
                <a:latin typeface="Arial" panose="020B0604020202020204" pitchFamily="34" charset="0"/>
                <a:cs typeface="Arial" panose="020B0604020202020204" pitchFamily="34" charset="0"/>
              </a:rPr>
              <a:t>Learning</a:t>
            </a:r>
            <a:r>
              <a:rPr lang="es-MX" sz="2100" b="1" dirty="0">
                <a:latin typeface="Arial" panose="020B0604020202020204" pitchFamily="34" charset="0"/>
                <a:cs typeface="Arial" panose="020B0604020202020204" pitchFamily="34" charset="0"/>
              </a:rPr>
              <a:t> - DL</a:t>
            </a:r>
          </a:p>
          <a:p>
            <a:pPr algn="just"/>
            <a:endParaRPr lang="es-MX" sz="2100" b="1"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El Aprendizaje Automático (ML) y el Aprendizaje Profundo (DL) son Inteligencia Artificial. La Inteligencia Artificial (IA), tal y como la conocemos, es una Inteligencia Artificial débil, a diferencia de la IA fuerte, que aún no existe. </a:t>
            </a:r>
          </a:p>
          <a:p>
            <a:pPr algn="just"/>
            <a:endParaRPr lang="es-MX" sz="2100" dirty="0">
              <a:latin typeface="Arial" panose="020B0604020202020204" pitchFamily="34" charset="0"/>
              <a:cs typeface="Arial" panose="020B0604020202020204" pitchFamily="34" charset="0"/>
            </a:endParaRPr>
          </a:p>
          <a:p>
            <a:pPr algn="just"/>
            <a:r>
              <a:rPr lang="es-MX" sz="2100" dirty="0">
                <a:latin typeface="Arial" panose="020B0604020202020204" pitchFamily="34" charset="0"/>
                <a:cs typeface="Arial" panose="020B0604020202020204" pitchFamily="34" charset="0"/>
              </a:rPr>
              <a:t>Hoy en día, las máquinas son capaces de reproducir el comportamiento humano, pero sin conciencia. En el futuro sus habilidades no se sabe aún si podrían crecer hasta el punto de convertirse en máquinas con conciencia, sensibilidad y mente.</a:t>
            </a:r>
          </a:p>
        </p:txBody>
      </p:sp>
    </p:spTree>
    <p:extLst>
      <p:ext uri="{BB962C8B-B14F-4D97-AF65-F5344CB8AC3E}">
        <p14:creationId xmlns:p14="http://schemas.microsoft.com/office/powerpoint/2010/main" val="133736025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866C87D-EFEC-4B0B-8A17-202E6DF1A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1116"/>
            <a:ext cx="9171249" cy="567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91188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587230"/>
            <a:ext cx="7886700" cy="5589734"/>
          </a:xfrm>
        </p:spPr>
        <p:txBody>
          <a:bodyPr>
            <a:normAutofit/>
          </a:bodyPr>
          <a:lstStyle/>
          <a:p>
            <a:pPr marL="0" indent="0">
              <a:buNone/>
            </a:pPr>
            <a:r>
              <a:rPr lang="es-CO" b="1" dirty="0"/>
              <a:t>Ejemplos</a:t>
            </a:r>
          </a:p>
          <a:p>
            <a:r>
              <a:rPr lang="es-CO" dirty="0"/>
              <a:t>Detectar fraudes en tarjetas de crédito a partir de los datos de transacciones previas de los clientes sobre hábitos de compra, con el fin de prevenir que se realicen compras no autorizadas por los tarjeta habientes.</a:t>
            </a:r>
          </a:p>
          <a:p>
            <a:r>
              <a:rPr lang="es-CO" dirty="0">
                <a:solidFill>
                  <a:schemeClr val="accent1"/>
                </a:solidFill>
              </a:rPr>
              <a:t>Con base a la información sobre la morfología de las aureolas de los senos femeninos y su relación con el cáncer de seno, establecer un modelo que de acuerdo a estos atributos permita un diagnóstico temprano.</a:t>
            </a:r>
          </a:p>
          <a:p>
            <a:pPr marL="0" indent="0">
              <a:buNone/>
            </a:pPr>
            <a:endParaRPr lang="es-CO" dirty="0"/>
          </a:p>
        </p:txBody>
      </p:sp>
    </p:spTree>
    <p:extLst>
      <p:ext uri="{BB962C8B-B14F-4D97-AF65-F5344CB8AC3E}">
        <p14:creationId xmlns:p14="http://schemas.microsoft.com/office/powerpoint/2010/main" val="18238231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nteligencia Artificial: mitos y leyendas urbanas que son falsos">
            <a:extLst>
              <a:ext uri="{FF2B5EF4-FFF2-40B4-BE49-F238E27FC236}">
                <a16:creationId xmlns:a16="http://schemas.microsoft.com/office/drawing/2014/main" id="{680DA473-9F65-4D1D-A7CC-5EB6045E054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1873" r="19411" b="-1"/>
          <a:stretch/>
        </p:blipFill>
        <p:spPr bwMode="auto">
          <a:xfrm>
            <a:off x="4348157" y="857257"/>
            <a:ext cx="4795614" cy="514349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174172" y="1053193"/>
            <a:ext cx="3764782" cy="4735286"/>
          </a:xfrm>
          <a:prstGeom prst="rect">
            <a:avLst/>
          </a:prstGeom>
        </p:spPr>
        <p:txBody>
          <a:bodyPr vert="horz" lIns="68580" tIns="34290" rIns="68580" bIns="34290" rtlCol="0" anchor="ctr">
            <a:noAutofit/>
          </a:bodyPr>
          <a:lstStyle/>
          <a:p>
            <a:pPr>
              <a:lnSpc>
                <a:spcPct val="90000"/>
              </a:lnSpc>
              <a:spcAft>
                <a:spcPts val="450"/>
              </a:spcAft>
            </a:pPr>
            <a:r>
              <a:rPr lang="en-US" sz="3200" dirty="0">
                <a:solidFill>
                  <a:srgbClr val="002060"/>
                </a:solidFill>
              </a:rPr>
              <a:t>Hay que </a:t>
            </a:r>
            <a:r>
              <a:rPr lang="en-US" sz="3200" dirty="0" err="1">
                <a:solidFill>
                  <a:srgbClr val="002060"/>
                </a:solidFill>
              </a:rPr>
              <a:t>tener</a:t>
            </a:r>
            <a:r>
              <a:rPr lang="en-US" sz="3200" dirty="0">
                <a:solidFill>
                  <a:srgbClr val="002060"/>
                </a:solidFill>
              </a:rPr>
              <a:t> </a:t>
            </a:r>
            <a:r>
              <a:rPr lang="en-US" sz="3200" dirty="0" err="1">
                <a:solidFill>
                  <a:srgbClr val="002060"/>
                </a:solidFill>
              </a:rPr>
              <a:t>en</a:t>
            </a:r>
            <a:r>
              <a:rPr lang="en-US" sz="3200" dirty="0">
                <a:solidFill>
                  <a:srgbClr val="002060"/>
                </a:solidFill>
              </a:rPr>
              <a:t> </a:t>
            </a:r>
            <a:r>
              <a:rPr lang="en-US" sz="3200" dirty="0" err="1">
                <a:solidFill>
                  <a:srgbClr val="002060"/>
                </a:solidFill>
              </a:rPr>
              <a:t>cuenta</a:t>
            </a:r>
            <a:r>
              <a:rPr lang="en-US" sz="3200" dirty="0">
                <a:solidFill>
                  <a:srgbClr val="002060"/>
                </a:solidFill>
              </a:rPr>
              <a:t> que el </a:t>
            </a:r>
            <a:r>
              <a:rPr lang="en-US" sz="3200" dirty="0" err="1">
                <a:solidFill>
                  <a:srgbClr val="002060"/>
                </a:solidFill>
              </a:rPr>
              <a:t>cerebro</a:t>
            </a:r>
            <a:r>
              <a:rPr lang="en-US" sz="3200" dirty="0">
                <a:solidFill>
                  <a:srgbClr val="002060"/>
                </a:solidFill>
              </a:rPr>
              <a:t> </a:t>
            </a:r>
            <a:r>
              <a:rPr lang="en-US" sz="3200" dirty="0" err="1">
                <a:solidFill>
                  <a:srgbClr val="002060"/>
                </a:solidFill>
              </a:rPr>
              <a:t>humano</a:t>
            </a:r>
            <a:r>
              <a:rPr lang="en-US" sz="3200" dirty="0">
                <a:solidFill>
                  <a:srgbClr val="002060"/>
                </a:solidFill>
              </a:rPr>
              <a:t> es el </a:t>
            </a:r>
            <a:r>
              <a:rPr lang="en-US" sz="3200" dirty="0" err="1">
                <a:solidFill>
                  <a:srgbClr val="002060"/>
                </a:solidFill>
              </a:rPr>
              <a:t>sistema</a:t>
            </a:r>
            <a:r>
              <a:rPr lang="en-US" sz="3200" dirty="0">
                <a:solidFill>
                  <a:srgbClr val="002060"/>
                </a:solidFill>
              </a:rPr>
              <a:t> de </a:t>
            </a:r>
            <a:r>
              <a:rPr lang="en-US" sz="3200" dirty="0" err="1">
                <a:solidFill>
                  <a:srgbClr val="002060"/>
                </a:solidFill>
              </a:rPr>
              <a:t>reconocimiento</a:t>
            </a:r>
            <a:r>
              <a:rPr lang="en-US" sz="3200" dirty="0">
                <a:solidFill>
                  <a:srgbClr val="002060"/>
                </a:solidFill>
              </a:rPr>
              <a:t> de </a:t>
            </a:r>
            <a:r>
              <a:rPr lang="en-US" sz="3200" dirty="0" err="1">
                <a:solidFill>
                  <a:srgbClr val="002060"/>
                </a:solidFill>
              </a:rPr>
              <a:t>patrones</a:t>
            </a:r>
            <a:r>
              <a:rPr lang="en-US" sz="3200" dirty="0">
                <a:solidFill>
                  <a:srgbClr val="002060"/>
                </a:solidFill>
              </a:rPr>
              <a:t> </a:t>
            </a:r>
            <a:r>
              <a:rPr lang="en-US" sz="3200" dirty="0" err="1">
                <a:solidFill>
                  <a:srgbClr val="002060"/>
                </a:solidFill>
              </a:rPr>
              <a:t>más</a:t>
            </a:r>
            <a:r>
              <a:rPr lang="en-US" sz="3200" dirty="0">
                <a:solidFill>
                  <a:srgbClr val="002060"/>
                </a:solidFill>
              </a:rPr>
              <a:t> complejo y </a:t>
            </a:r>
            <a:r>
              <a:rPr lang="en-US" sz="3200" dirty="0" err="1">
                <a:solidFill>
                  <a:srgbClr val="002060"/>
                </a:solidFill>
              </a:rPr>
              <a:t>eficiente</a:t>
            </a:r>
            <a:r>
              <a:rPr lang="en-US" sz="3200" dirty="0">
                <a:solidFill>
                  <a:srgbClr val="002060"/>
                </a:solidFill>
              </a:rPr>
              <a:t> que </a:t>
            </a:r>
            <a:r>
              <a:rPr lang="en-US" sz="3200" dirty="0" err="1">
                <a:solidFill>
                  <a:srgbClr val="002060"/>
                </a:solidFill>
              </a:rPr>
              <a:t>conocemos</a:t>
            </a:r>
            <a:r>
              <a:rPr lang="en-US" sz="3200" dirty="0">
                <a:solidFill>
                  <a:srgbClr val="002060"/>
                </a:solidFill>
              </a:rPr>
              <a:t>. </a:t>
            </a:r>
          </a:p>
        </p:txBody>
      </p:sp>
    </p:spTree>
    <p:extLst>
      <p:ext uri="{BB962C8B-B14F-4D97-AF65-F5344CB8AC3E}">
        <p14:creationId xmlns:p14="http://schemas.microsoft.com/office/powerpoint/2010/main" val="3445973494"/>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Aprendizaje automático</a:t>
            </a:r>
          </a:p>
        </p:txBody>
      </p:sp>
      <p:sp>
        <p:nvSpPr>
          <p:cNvPr id="3" name="Marcador de texto 2"/>
          <p:cNvSpPr>
            <a:spLocks noGrp="1"/>
          </p:cNvSpPr>
          <p:nvPr>
            <p:ph type="body" idx="1"/>
          </p:nvPr>
        </p:nvSpPr>
        <p:spPr>
          <a:xfrm>
            <a:off x="628650" y="1629676"/>
            <a:ext cx="7886700" cy="4351339"/>
          </a:xfrm>
        </p:spPr>
        <p:txBody>
          <a:bodyPr>
            <a:normAutofit fontScale="85000" lnSpcReduction="20000"/>
          </a:bodyPr>
          <a:lstStyle/>
          <a:p>
            <a:pPr marL="0" indent="0" algn="just">
              <a:buNone/>
            </a:pPr>
            <a:r>
              <a:rPr lang="es-CO" dirty="0"/>
              <a:t>Según Mitchell (1997) un programa de computador aprende de la experiencia E con respecto a una clase de tareas T y una medida de rendimiento P, si su rendimiento en las tareas T, medido en base a la medida P, mejora con la experiencia E.</a:t>
            </a:r>
          </a:p>
          <a:p>
            <a:pPr marL="0" indent="0" algn="just">
              <a:buNone/>
            </a:pPr>
            <a:endParaRPr lang="es-CO" dirty="0"/>
          </a:p>
          <a:p>
            <a:pPr marL="0" indent="0" algn="just">
              <a:buNone/>
            </a:pPr>
            <a:r>
              <a:rPr lang="es-CO" dirty="0"/>
              <a:t>En el ejemplo de los fraudes con tarjeta de crédito:</a:t>
            </a:r>
          </a:p>
          <a:p>
            <a:pPr algn="just"/>
            <a:r>
              <a:rPr lang="es-CO" dirty="0"/>
              <a:t>T: detectar posibles fraudes con tarjetas de crédito</a:t>
            </a:r>
          </a:p>
          <a:p>
            <a:pPr algn="just"/>
            <a:r>
              <a:rPr lang="es-CO" dirty="0"/>
              <a:t>P: porcentaje de fraudes detectados</a:t>
            </a:r>
          </a:p>
          <a:p>
            <a:pPr algn="just"/>
            <a:r>
              <a:rPr lang="es-CO" dirty="0"/>
              <a:t>E: base de datos con operaciones de tarjetas</a:t>
            </a:r>
          </a:p>
          <a:p>
            <a:pPr algn="just"/>
            <a:endParaRPr lang="es-CO" dirty="0"/>
          </a:p>
          <a:p>
            <a:pPr marL="0" indent="0" algn="just">
              <a:buNone/>
            </a:pPr>
            <a:r>
              <a:rPr lang="es-CO" dirty="0"/>
              <a:t>         ¿Puedes identificar T, P y E en el ejemplo de cáncer</a:t>
            </a:r>
          </a:p>
          <a:p>
            <a:pPr marL="0" indent="0" algn="just">
              <a:buNone/>
            </a:pPr>
            <a:r>
              <a:rPr lang="es-CO" dirty="0"/>
              <a:t>           de seno?</a:t>
            </a:r>
          </a:p>
          <a:p>
            <a:pPr algn="just"/>
            <a:endParaRPr lang="es-CO" dirty="0"/>
          </a:p>
          <a:p>
            <a:pPr algn="just"/>
            <a:endParaRPr lang="es-CO" dirty="0"/>
          </a:p>
        </p:txBody>
      </p:sp>
      <p:pic>
        <p:nvPicPr>
          <p:cNvPr id="4" name="Imagen 3" descr="Free vector graphic: Help, Service, Support, Faq - Free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485" y="4942112"/>
            <a:ext cx="979714" cy="979714"/>
          </a:xfrm>
          <a:prstGeom prst="rect">
            <a:avLst/>
          </a:prstGeom>
        </p:spPr>
      </p:pic>
    </p:spTree>
    <p:extLst>
      <p:ext uri="{BB962C8B-B14F-4D97-AF65-F5344CB8AC3E}">
        <p14:creationId xmlns:p14="http://schemas.microsoft.com/office/powerpoint/2010/main" val="417606948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Elementos en el aprendizaje de un concepto</a:t>
            </a:r>
          </a:p>
        </p:txBody>
      </p:sp>
      <mc:AlternateContent xmlns:mc="http://schemas.openxmlformats.org/markup-compatibility/2006" xmlns:a14="http://schemas.microsoft.com/office/drawing/2010/main">
        <mc:Choice Requires="a14">
          <p:sp>
            <p:nvSpPr>
              <p:cNvPr id="3" name="Marcador de texto 2"/>
              <p:cNvSpPr>
                <a:spLocks noGrp="1"/>
              </p:cNvSpPr>
              <p:nvPr>
                <p:ph type="body" idx="1"/>
              </p:nvPr>
            </p:nvSpPr>
            <p:spPr>
              <a:xfrm>
                <a:off x="628650" y="3309438"/>
                <a:ext cx="7886700" cy="2664325"/>
              </a:xfrm>
            </p:spPr>
            <p:txBody>
              <a:bodyPr>
                <a:noAutofit/>
              </a:bodyPr>
              <a:lstStyle/>
              <a:p>
                <a:pPr marL="0" indent="0">
                  <a:buNone/>
                </a:pPr>
                <a:r>
                  <a:rPr lang="es-CO" sz="1400" b="1" dirty="0"/>
                  <a:t>Concepto (clase o etiqueta):</a:t>
                </a:r>
                <a:r>
                  <a:rPr lang="es-CO" sz="1400" dirty="0"/>
                  <a:t> conjunto de objetos, símbolos o eventos agrupados por características comunes que pueden ser referenciados por un nombre en particular o símbolo (h(</a:t>
                </a:r>
                <a14:m>
                  <m:oMath xmlns:m="http://schemas.openxmlformats.org/officeDocument/2006/math">
                    <m:r>
                      <a:rPr lang="es-CO" sz="1400" i="1" smtClean="0">
                        <a:latin typeface="Cambria Math" panose="02040503050406030204" pitchFamily="18" charset="0"/>
                        <a:ea typeface="Cambria Math" panose="02040503050406030204" pitchFamily="18" charset="0"/>
                      </a:rPr>
                      <m:t>𝜃</m:t>
                    </m:r>
                  </m:oMath>
                </a14:m>
                <a:r>
                  <a:rPr lang="es-CO" sz="1400" dirty="0"/>
                  <a:t>)).</a:t>
                </a:r>
              </a:p>
              <a:p>
                <a:pPr marL="0" indent="0">
                  <a:buNone/>
                </a:pPr>
                <a:r>
                  <a:rPr lang="es-CO" sz="1400" b="1" dirty="0"/>
                  <a:t>Instancia:</a:t>
                </a:r>
                <a:r>
                  <a:rPr lang="es-CO" sz="1400" dirty="0"/>
                  <a:t> ilustración específica de un objeto, símbolo, evento, proceso o procedimiento (Merrill, 1994).</a:t>
                </a:r>
              </a:p>
              <a:p>
                <a:pPr marL="0" indent="0">
                  <a:buNone/>
                </a:pPr>
                <a:r>
                  <a:rPr lang="es-CO" sz="1400" b="1" dirty="0"/>
                  <a:t>Ejemplo: </a:t>
                </a:r>
                <a:r>
                  <a:rPr lang="es-CO" sz="1400" dirty="0"/>
                  <a:t>instancia miembro del concepto en consideración o que se desea aprender.</a:t>
                </a:r>
              </a:p>
              <a:p>
                <a:pPr marL="0" indent="0">
                  <a:buNone/>
                </a:pPr>
                <a:r>
                  <a:rPr lang="es-CO" sz="1400" b="1" dirty="0"/>
                  <a:t>No-ejemplo:</a:t>
                </a:r>
                <a:r>
                  <a:rPr lang="es-CO" sz="1400" dirty="0"/>
                  <a:t> instancia no-miembro del concepto en consideración.</a:t>
                </a:r>
              </a:p>
              <a:p>
                <a:pPr marL="0" indent="0">
                  <a:buNone/>
                </a:pPr>
                <a:r>
                  <a:rPr lang="es-CO" sz="1400" b="1" dirty="0"/>
                  <a:t>Datos de entrenamiento: </a:t>
                </a:r>
                <a:r>
                  <a:rPr lang="es-CO" sz="1400" dirty="0"/>
                  <a:t>conjunto de instancias que forman parte de la experiencia que utiliza el sistema para aprender la tarea.</a:t>
                </a:r>
              </a:p>
              <a:p>
                <a:pPr marL="0" indent="0">
                  <a:buNone/>
                </a:pPr>
                <a:r>
                  <a:rPr lang="es-CO" sz="1400" b="1" dirty="0"/>
                  <a:t>Atributos o características:</a:t>
                </a:r>
                <a:r>
                  <a:rPr lang="es-CO" sz="1400" dirty="0"/>
                  <a:t> características de las instancias (x).</a:t>
                </a:r>
              </a:p>
              <a:p>
                <a:pPr marL="0" indent="0">
                  <a:buNone/>
                </a:pPr>
                <a:r>
                  <a:rPr lang="es-CO" sz="1400" b="1" dirty="0"/>
                  <a:t>Parámetros:  </a:t>
                </a:r>
                <a:r>
                  <a:rPr lang="es-CO" sz="1400" dirty="0"/>
                  <a:t>peso relativo de los atributos (</a:t>
                </a:r>
                <a14:m>
                  <m:oMath xmlns:m="http://schemas.openxmlformats.org/officeDocument/2006/math">
                    <m:r>
                      <a:rPr lang="es-CO" sz="1400" i="1" smtClean="0">
                        <a:latin typeface="Cambria Math" panose="02040503050406030204" pitchFamily="18" charset="0"/>
                        <a:ea typeface="Cambria Math" panose="02040503050406030204" pitchFamily="18" charset="0"/>
                      </a:rPr>
                      <m:t>𝜃</m:t>
                    </m:r>
                  </m:oMath>
                </a14:m>
                <a:r>
                  <a:rPr lang="es-CO" sz="1400" dirty="0"/>
                  <a:t>).</a:t>
                </a:r>
              </a:p>
            </p:txBody>
          </p:sp>
        </mc:Choice>
        <mc:Fallback xmlns="">
          <p:sp>
            <p:nvSpPr>
              <p:cNvPr id="3" name="Marcador de texto 2"/>
              <p:cNvSpPr>
                <a:spLocks noGrp="1" noRot="1" noChangeAspect="1" noMove="1" noResize="1" noEditPoints="1" noAdjustHandles="1" noChangeArrowheads="1" noChangeShapeType="1" noTextEdit="1"/>
              </p:cNvSpPr>
              <p:nvPr>
                <p:ph type="body" idx="1"/>
              </p:nvPr>
            </p:nvSpPr>
            <p:spPr>
              <a:xfrm>
                <a:off x="628650" y="3309438"/>
                <a:ext cx="7886700" cy="2664325"/>
              </a:xfrm>
              <a:blipFill>
                <a:blip r:embed="rId2"/>
                <a:stretch>
                  <a:fillRect l="-773" t="-1144"/>
                </a:stretch>
              </a:blipFill>
            </p:spPr>
            <p:txBody>
              <a:bodyPr/>
              <a:lstStyle/>
              <a:p>
                <a:r>
                  <a:rPr lang="es-CO">
                    <a:noFill/>
                  </a:rPr>
                  <a:t> </a:t>
                </a:r>
              </a:p>
            </p:txBody>
          </p:sp>
        </mc:Fallback>
      </mc:AlternateContent>
      <p:pic>
        <p:nvPicPr>
          <p:cNvPr id="5" name="Imagen 4"/>
          <p:cNvPicPr>
            <a:picLocks noChangeAspect="1"/>
          </p:cNvPicPr>
          <p:nvPr/>
        </p:nvPicPr>
        <p:blipFill rotWithShape="1">
          <a:blip r:embed="rId3"/>
          <a:srcRect l="23037" t="28206" r="28445" b="49552"/>
          <a:stretch/>
        </p:blipFill>
        <p:spPr>
          <a:xfrm>
            <a:off x="874888" y="1500191"/>
            <a:ext cx="7394223" cy="1821947"/>
          </a:xfrm>
          <a:prstGeom prst="rect">
            <a:avLst/>
          </a:prstGeom>
        </p:spPr>
      </p:pic>
    </p:spTree>
    <p:extLst>
      <p:ext uri="{BB962C8B-B14F-4D97-AF65-F5344CB8AC3E}">
        <p14:creationId xmlns:p14="http://schemas.microsoft.com/office/powerpoint/2010/main" val="227706167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O" b="1" dirty="0"/>
              <a:t>Elementos en el aprendizaje de un concepto – Ejemplo de detección de fraudes con tarjeta de crédito</a:t>
            </a:r>
          </a:p>
        </p:txBody>
      </p:sp>
      <p:sp>
        <p:nvSpPr>
          <p:cNvPr id="3" name="Marcador de texto 2"/>
          <p:cNvSpPr>
            <a:spLocks noGrp="1"/>
          </p:cNvSpPr>
          <p:nvPr>
            <p:ph type="body" idx="1"/>
          </p:nvPr>
        </p:nvSpPr>
        <p:spPr>
          <a:xfrm>
            <a:off x="628650" y="3298132"/>
            <a:ext cx="7886700" cy="2878831"/>
          </a:xfrm>
        </p:spPr>
        <p:txBody>
          <a:bodyPr>
            <a:normAutofit fontScale="55000" lnSpcReduction="20000"/>
          </a:bodyPr>
          <a:lstStyle/>
          <a:p>
            <a:pPr marL="0" indent="0">
              <a:buNone/>
            </a:pPr>
            <a:r>
              <a:rPr lang="es-CO" b="1" dirty="0"/>
              <a:t>Concepto (clase):</a:t>
            </a:r>
            <a:r>
              <a:rPr lang="es-CO" dirty="0"/>
              <a:t> conjunto de transacciones fraudulentas.</a:t>
            </a:r>
          </a:p>
          <a:p>
            <a:pPr marL="0" indent="0">
              <a:buNone/>
            </a:pPr>
            <a:r>
              <a:rPr lang="es-CO" b="1" dirty="0"/>
              <a:t>Instancia:</a:t>
            </a:r>
            <a:r>
              <a:rPr lang="es-CO" dirty="0"/>
              <a:t> una transacción fraudulenta o legal.</a:t>
            </a:r>
          </a:p>
          <a:p>
            <a:pPr marL="0" indent="0">
              <a:buNone/>
            </a:pPr>
            <a:r>
              <a:rPr lang="es-CO" b="1" dirty="0"/>
              <a:t>Ejemplo: </a:t>
            </a:r>
            <a:r>
              <a:rPr lang="es-CO" dirty="0"/>
              <a:t>una transacción fraudulenta.</a:t>
            </a:r>
          </a:p>
          <a:p>
            <a:pPr marL="0" indent="0">
              <a:buNone/>
            </a:pPr>
            <a:r>
              <a:rPr lang="es-CO" b="1" dirty="0"/>
              <a:t>No-ejemplo:</a:t>
            </a:r>
            <a:r>
              <a:rPr lang="es-CO" dirty="0"/>
              <a:t> una transacción legal.</a:t>
            </a:r>
          </a:p>
          <a:p>
            <a:pPr marL="0" indent="0">
              <a:buNone/>
            </a:pPr>
            <a:r>
              <a:rPr lang="es-CO" b="1" dirty="0"/>
              <a:t>Datos de entrenamiento: </a:t>
            </a:r>
            <a:r>
              <a:rPr lang="es-CO" dirty="0"/>
              <a:t>base de datos de transacciones con ejemplos y no-ejemplos, que sirven para detectar fraudes.</a:t>
            </a:r>
          </a:p>
          <a:p>
            <a:pPr marL="0" indent="0">
              <a:buNone/>
            </a:pPr>
            <a:r>
              <a:rPr lang="es-CO" b="1" dirty="0"/>
              <a:t>Atributos:</a:t>
            </a:r>
            <a:r>
              <a:rPr lang="es-CO" dirty="0"/>
              <a:t> campos o columnas de las instancias.</a:t>
            </a:r>
          </a:p>
          <a:p>
            <a:pPr marL="0" indent="0">
              <a:buNone/>
            </a:pPr>
            <a:endParaRPr lang="es-CO" dirty="0"/>
          </a:p>
          <a:p>
            <a:pPr marL="0" indent="0">
              <a:buNone/>
            </a:pPr>
            <a:r>
              <a:rPr lang="es-CO" dirty="0"/>
              <a:t>                 ¿Cuáles serian los elementos de aprendizaje del ejemplo del cáncer de mama?</a:t>
            </a:r>
          </a:p>
        </p:txBody>
      </p:sp>
      <p:pic>
        <p:nvPicPr>
          <p:cNvPr id="5" name="Imagen 4"/>
          <p:cNvPicPr>
            <a:picLocks noChangeAspect="1"/>
          </p:cNvPicPr>
          <p:nvPr/>
        </p:nvPicPr>
        <p:blipFill rotWithShape="1">
          <a:blip r:embed="rId2"/>
          <a:srcRect l="23037" t="28206" r="28445" b="49552"/>
          <a:stretch/>
        </p:blipFill>
        <p:spPr>
          <a:xfrm>
            <a:off x="1745444" y="1905197"/>
            <a:ext cx="5653112" cy="1392935"/>
          </a:xfrm>
          <a:prstGeom prst="rect">
            <a:avLst/>
          </a:prstGeom>
        </p:spPr>
      </p:pic>
      <p:pic>
        <p:nvPicPr>
          <p:cNvPr id="6" name="Imagen 5" descr="Free vector graphic: Help, Service, Support, Faq - Fre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5197251"/>
            <a:ext cx="707569" cy="707569"/>
          </a:xfrm>
          <a:prstGeom prst="rect">
            <a:avLst/>
          </a:prstGeom>
        </p:spPr>
      </p:pic>
    </p:spTree>
    <p:extLst>
      <p:ext uri="{BB962C8B-B14F-4D97-AF65-F5344CB8AC3E}">
        <p14:creationId xmlns:p14="http://schemas.microsoft.com/office/powerpoint/2010/main" val="106624136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Aprendizaje de conceptos</a:t>
            </a:r>
          </a:p>
        </p:txBody>
      </p:sp>
      <p:sp>
        <p:nvSpPr>
          <p:cNvPr id="3" name="Marcador de texto 2"/>
          <p:cNvSpPr>
            <a:spLocks noGrp="1"/>
          </p:cNvSpPr>
          <p:nvPr>
            <p:ph type="body" idx="1"/>
          </p:nvPr>
        </p:nvSpPr>
        <p:spPr>
          <a:xfrm>
            <a:off x="628650" y="1531704"/>
            <a:ext cx="7886700" cy="1712233"/>
          </a:xfrm>
        </p:spPr>
        <p:txBody>
          <a:bodyPr>
            <a:normAutofit fontScale="85000" lnSpcReduction="10000"/>
          </a:bodyPr>
          <a:lstStyle/>
          <a:p>
            <a:pPr marL="0" indent="0" algn="just">
              <a:buNone/>
            </a:pPr>
            <a:r>
              <a:rPr lang="es-CO" dirty="0"/>
              <a:t>Se aprende un concepto cuando, dado un objeto, se puede identificar correctamente el concepto o </a:t>
            </a:r>
            <a:r>
              <a:rPr lang="es-CO" dirty="0">
                <a:solidFill>
                  <a:schemeClr val="accent1"/>
                </a:solidFill>
              </a:rPr>
              <a:t>clase</a:t>
            </a:r>
            <a:r>
              <a:rPr lang="es-CO" dirty="0"/>
              <a:t> a la que pertenece ese objeto, pudiéndose </a:t>
            </a:r>
            <a:r>
              <a:rPr lang="es-CO" dirty="0">
                <a:solidFill>
                  <a:schemeClr val="accent1"/>
                </a:solidFill>
              </a:rPr>
              <a:t>generalizar</a:t>
            </a:r>
            <a:r>
              <a:rPr lang="es-CO" dirty="0"/>
              <a:t> la aplicación del nombre de la clase a todos los miembros de la misma y </a:t>
            </a:r>
            <a:r>
              <a:rPr lang="es-CO" dirty="0">
                <a:solidFill>
                  <a:schemeClr val="accent1"/>
                </a:solidFill>
              </a:rPr>
              <a:t>discriminando</a:t>
            </a:r>
            <a:r>
              <a:rPr lang="es-CO" dirty="0"/>
              <a:t> a los miembros que pertenecen a otra clase.</a:t>
            </a:r>
          </a:p>
          <a:p>
            <a:pPr marL="0" indent="0" algn="just">
              <a:buNone/>
            </a:pPr>
            <a:endParaRPr lang="es-CO" dirty="0"/>
          </a:p>
        </p:txBody>
      </p:sp>
      <p:sp>
        <p:nvSpPr>
          <p:cNvPr id="7" name="Flecha izquierda y derecha 6"/>
          <p:cNvSpPr/>
          <p:nvPr/>
        </p:nvSpPr>
        <p:spPr>
          <a:xfrm>
            <a:off x="2862943" y="3249377"/>
            <a:ext cx="3777343" cy="733659"/>
          </a:xfrm>
          <a:prstGeom prst="leftRigh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Generalizar</a:t>
            </a:r>
            <a:r>
              <a:rPr kumimoji="0" lang="es-CO" sz="1800" b="0" i="0" u="none" strike="noStrike" cap="none" spc="0" normalizeH="0" dirty="0">
                <a:ln>
                  <a:noFill/>
                </a:ln>
                <a:solidFill>
                  <a:srgbClr val="000000"/>
                </a:solidFill>
                <a:effectLst/>
                <a:uFillTx/>
                <a:latin typeface="+mj-lt"/>
                <a:ea typeface="+mj-ea"/>
                <a:cs typeface="+mj-cs"/>
                <a:sym typeface="Calibri"/>
              </a:rPr>
              <a:t> dentro de una clase</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p:sp>
        <p:nvSpPr>
          <p:cNvPr id="8" name="Rectángulo redondeado 7"/>
          <p:cNvSpPr/>
          <p:nvPr/>
        </p:nvSpPr>
        <p:spPr>
          <a:xfrm>
            <a:off x="2862943" y="4023552"/>
            <a:ext cx="3777343" cy="1021554"/>
          </a:xfrm>
          <a:prstGeom prst="roundRect">
            <a:avLst/>
          </a:prstGeom>
          <a:solidFill>
            <a:schemeClr val="accent4">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s-CO" sz="1800" b="1" i="0" u="none" strike="noStrike" cap="none" spc="0" normalizeH="0" baseline="0" dirty="0">
                <a:ln>
                  <a:noFill/>
                </a:ln>
                <a:solidFill>
                  <a:srgbClr val="000000"/>
                </a:solidFill>
                <a:effectLst/>
                <a:uFillTx/>
                <a:latin typeface="+mj-lt"/>
                <a:ea typeface="+mj-ea"/>
                <a:cs typeface="+mj-cs"/>
                <a:sym typeface="Calibri"/>
              </a:rPr>
              <a:t>Doméstico</a:t>
            </a:r>
          </a:p>
          <a:p>
            <a:pPr marL="0" marR="0" indent="0" algn="ctr" defTabSz="457200" rtl="0" fontAlgn="auto" latinLnBrk="0" hangingPunct="0">
              <a:lnSpc>
                <a:spcPct val="100000"/>
              </a:lnSpc>
              <a:spcBef>
                <a:spcPts val="0"/>
              </a:spcBef>
              <a:spcAft>
                <a:spcPts val="0"/>
              </a:spcAft>
              <a:buClrTx/>
              <a:buSzTx/>
              <a:buFontTx/>
              <a:buNone/>
              <a:tabLst/>
            </a:pPr>
            <a:r>
              <a:rPr lang="es-CO" dirty="0"/>
              <a:t>gato    caballo    perro</a:t>
            </a:r>
          </a:p>
          <a:p>
            <a:pPr marL="0" marR="0" indent="0" algn="ctr"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conejo</a:t>
            </a:r>
            <a:r>
              <a:rPr kumimoji="0" lang="es-CO" sz="1800" b="0" i="0" u="none" strike="noStrike" cap="none" spc="0" normalizeH="0" dirty="0">
                <a:ln>
                  <a:noFill/>
                </a:ln>
                <a:solidFill>
                  <a:srgbClr val="000000"/>
                </a:solidFill>
                <a:effectLst/>
                <a:uFillTx/>
                <a:latin typeface="+mj-lt"/>
                <a:ea typeface="+mj-ea"/>
                <a:cs typeface="+mj-cs"/>
                <a:sym typeface="Calibri"/>
              </a:rPr>
              <a:t>    gallina</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p:sp>
        <p:nvSpPr>
          <p:cNvPr id="9" name="Rectángulo redondeado 8"/>
          <p:cNvSpPr/>
          <p:nvPr/>
        </p:nvSpPr>
        <p:spPr>
          <a:xfrm>
            <a:off x="2862943" y="5114123"/>
            <a:ext cx="3777343" cy="1021554"/>
          </a:xfrm>
          <a:prstGeom prst="roundRect">
            <a:avLst/>
          </a:prstGeom>
          <a:solidFill>
            <a:schemeClr val="accent6">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s-CO" sz="1800" b="1" i="0" u="none" strike="noStrike" cap="none" spc="0" normalizeH="0" baseline="0" dirty="0">
                <a:ln>
                  <a:noFill/>
                </a:ln>
                <a:solidFill>
                  <a:srgbClr val="000000"/>
                </a:solidFill>
                <a:effectLst/>
                <a:uFillTx/>
                <a:latin typeface="+mj-lt"/>
                <a:ea typeface="+mj-ea"/>
                <a:cs typeface="+mj-cs"/>
                <a:sym typeface="Calibri"/>
              </a:rPr>
              <a:t>Salvaje</a:t>
            </a:r>
          </a:p>
          <a:p>
            <a:pPr marL="0" marR="0" indent="0" algn="ctr" defTabSz="457200" rtl="0" fontAlgn="auto" latinLnBrk="0" hangingPunct="0">
              <a:lnSpc>
                <a:spcPct val="100000"/>
              </a:lnSpc>
              <a:spcBef>
                <a:spcPts val="0"/>
              </a:spcBef>
              <a:spcAft>
                <a:spcPts val="0"/>
              </a:spcAft>
              <a:buClrTx/>
              <a:buSzTx/>
              <a:buFontTx/>
              <a:buNone/>
              <a:tabLst/>
            </a:pPr>
            <a:r>
              <a:rPr lang="es-CO" dirty="0"/>
              <a:t>león    tigre    hipopótamo</a:t>
            </a:r>
          </a:p>
          <a:p>
            <a:pPr marL="0" marR="0" indent="0" algn="ctr"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pantera    oso</a:t>
            </a:r>
          </a:p>
        </p:txBody>
      </p:sp>
      <p:sp>
        <p:nvSpPr>
          <p:cNvPr id="10" name="Flecha arriba y abajo 9"/>
          <p:cNvSpPr/>
          <p:nvPr/>
        </p:nvSpPr>
        <p:spPr>
          <a:xfrm>
            <a:off x="6858304" y="4023552"/>
            <a:ext cx="1283906" cy="2112126"/>
          </a:xfrm>
          <a:prstGeom prst="upDown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Discriminar entre clases</a:t>
            </a:r>
          </a:p>
        </p:txBody>
      </p:sp>
    </p:spTree>
    <p:extLst>
      <p:ext uri="{BB962C8B-B14F-4D97-AF65-F5344CB8AC3E}">
        <p14:creationId xmlns:p14="http://schemas.microsoft.com/office/powerpoint/2010/main" val="391184416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394284"/>
            <a:ext cx="7886700" cy="5543188"/>
          </a:xfrm>
        </p:spPr>
        <p:txBody>
          <a:bodyPr>
            <a:normAutofit fontScale="77500" lnSpcReduction="20000"/>
          </a:bodyPr>
          <a:lstStyle/>
          <a:p>
            <a:pPr marL="0" indent="0">
              <a:buNone/>
            </a:pPr>
            <a:r>
              <a:rPr lang="es-CO" dirty="0">
                <a:solidFill>
                  <a:schemeClr val="accent1"/>
                </a:solidFill>
              </a:rPr>
              <a:t>¿Qué tareas resuelve el aprendizaje?</a:t>
            </a:r>
          </a:p>
          <a:p>
            <a:pPr>
              <a:buFont typeface="Wingdings" panose="05000000000000000000" pitchFamily="2" charset="2"/>
              <a:buChar char="§"/>
            </a:pPr>
            <a:r>
              <a:rPr lang="es-CO" dirty="0"/>
              <a:t>Descripción de conceptos</a:t>
            </a:r>
          </a:p>
          <a:p>
            <a:pPr lvl="1">
              <a:buFont typeface="Courier New" panose="02070309020205020404" pitchFamily="49" charset="0"/>
              <a:buChar char="o"/>
            </a:pPr>
            <a:r>
              <a:rPr lang="es-CO" dirty="0"/>
              <a:t>En base a atributos de los ejemplos conocidos de una clase se aprende el concepto</a:t>
            </a:r>
          </a:p>
          <a:p>
            <a:pPr>
              <a:buFont typeface="Wingdings" panose="05000000000000000000" pitchFamily="2" charset="2"/>
              <a:buChar char="§"/>
            </a:pPr>
            <a:r>
              <a:rPr lang="es-CO" dirty="0"/>
              <a:t>Formación de nuevos conceptos</a:t>
            </a:r>
          </a:p>
          <a:p>
            <a:pPr lvl="1">
              <a:buFont typeface="Courier New" panose="02070309020205020404" pitchFamily="49" charset="0"/>
              <a:buChar char="o"/>
            </a:pPr>
            <a:r>
              <a:rPr lang="es-CO" dirty="0"/>
              <a:t>Basado en ejemplos se desea aprender un nuevo concepto desconocido</a:t>
            </a:r>
          </a:p>
          <a:p>
            <a:pPr marL="0" indent="0">
              <a:buNone/>
            </a:pPr>
            <a:endParaRPr lang="es-CO" dirty="0"/>
          </a:p>
          <a:p>
            <a:pPr marL="0" indent="0">
              <a:buNone/>
            </a:pPr>
            <a:r>
              <a:rPr lang="es-CO" dirty="0">
                <a:solidFill>
                  <a:schemeClr val="accent1"/>
                </a:solidFill>
              </a:rPr>
              <a:t>¿Qué tipos de aprendizaje existen?</a:t>
            </a:r>
          </a:p>
          <a:p>
            <a:pPr>
              <a:buFont typeface="Wingdings" panose="05000000000000000000" pitchFamily="2" charset="2"/>
              <a:buChar char="§"/>
            </a:pPr>
            <a:r>
              <a:rPr lang="es-CO" dirty="0"/>
              <a:t>Aprendizaje supervisado</a:t>
            </a:r>
          </a:p>
          <a:p>
            <a:pPr lvl="1">
              <a:buFont typeface="Courier New" panose="02070309020205020404" pitchFamily="49" charset="0"/>
              <a:buChar char="o"/>
            </a:pPr>
            <a:r>
              <a:rPr lang="es-CO" dirty="0"/>
              <a:t>Técnica para la descripción de conceptos</a:t>
            </a:r>
          </a:p>
          <a:p>
            <a:pPr lvl="1">
              <a:buFont typeface="Courier New" panose="02070309020205020404" pitchFamily="49" charset="0"/>
              <a:buChar char="o"/>
            </a:pPr>
            <a:r>
              <a:rPr lang="es-CO" dirty="0"/>
              <a:t>Caracteriza un concepto a partir de instancias del mismo</a:t>
            </a:r>
          </a:p>
          <a:p>
            <a:pPr>
              <a:buFont typeface="Wingdings" panose="05000000000000000000" pitchFamily="2" charset="2"/>
              <a:buChar char="§"/>
            </a:pPr>
            <a:r>
              <a:rPr lang="es-CO" dirty="0"/>
              <a:t>Aprendizaje no-supervisado</a:t>
            </a:r>
          </a:p>
          <a:p>
            <a:pPr lvl="1">
              <a:buFont typeface="Courier New" panose="02070309020205020404" pitchFamily="49" charset="0"/>
              <a:buChar char="o"/>
            </a:pPr>
            <a:r>
              <a:rPr lang="es-CO" dirty="0"/>
              <a:t>Técnica para la formación de nuevos conceptos</a:t>
            </a:r>
          </a:p>
          <a:p>
            <a:pPr lvl="1">
              <a:buFont typeface="Courier New" panose="02070309020205020404" pitchFamily="49" charset="0"/>
              <a:buChar char="o"/>
            </a:pPr>
            <a:r>
              <a:rPr lang="es-CO" dirty="0"/>
              <a:t>Caracteriza un concepto desconocido a partir de instancias del mismo</a:t>
            </a:r>
          </a:p>
        </p:txBody>
      </p:sp>
    </p:spTree>
    <p:extLst>
      <p:ext uri="{BB962C8B-B14F-4D97-AF65-F5344CB8AC3E}">
        <p14:creationId xmlns:p14="http://schemas.microsoft.com/office/powerpoint/2010/main" val="48612350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Aprendizaje automático</a:t>
            </a:r>
          </a:p>
        </p:txBody>
      </p:sp>
      <p:pic>
        <p:nvPicPr>
          <p:cNvPr id="4" name="Imagen 3"/>
          <p:cNvPicPr>
            <a:picLocks noChangeAspect="1"/>
          </p:cNvPicPr>
          <p:nvPr/>
        </p:nvPicPr>
        <p:blipFill rotWithShape="1">
          <a:blip r:embed="rId2"/>
          <a:srcRect l="23868" t="20129" r="23629" b="15513"/>
          <a:stretch/>
        </p:blipFill>
        <p:spPr>
          <a:xfrm>
            <a:off x="2946412" y="2599301"/>
            <a:ext cx="5079193" cy="3346570"/>
          </a:xfrm>
          <a:prstGeom prst="rect">
            <a:avLst/>
          </a:prstGeom>
        </p:spPr>
      </p:pic>
      <mc:AlternateContent xmlns:mc="http://schemas.openxmlformats.org/markup-compatibility/2006" xmlns:a14="http://schemas.microsoft.com/office/drawing/2010/main">
        <mc:Choice Requires="a14">
          <p:sp>
            <p:nvSpPr>
              <p:cNvPr id="5" name="Llamada con línea 1 4"/>
              <p:cNvSpPr/>
              <p:nvPr/>
            </p:nvSpPr>
            <p:spPr>
              <a:xfrm>
                <a:off x="8242787" y="2270083"/>
                <a:ext cx="741821" cy="646329"/>
              </a:xfrm>
              <a:prstGeom prst="borderCallout1">
                <a:avLst>
                  <a:gd name="adj1" fmla="val 18750"/>
                  <a:gd name="adj2" fmla="val -8333"/>
                  <a:gd name="adj3" fmla="val 55909"/>
                  <a:gd name="adj4" fmla="val -102919"/>
                </a:avLst>
              </a:prstGeom>
              <a:solidFill>
                <a:schemeClr val="accent5">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Clase (h(</a:t>
                </a:r>
                <a14:m>
                  <m:oMath xmlns:m="http://schemas.openxmlformats.org/officeDocument/2006/math">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oMath>
                </a14:m>
                <a:r>
                  <a:rPr kumimoji="0" lang="es-CO" sz="1800" b="0" i="0" u="none" strike="noStrike" cap="none" spc="0" normalizeH="0" baseline="0" dirty="0">
                    <a:ln>
                      <a:noFill/>
                    </a:ln>
                    <a:solidFill>
                      <a:srgbClr val="000000"/>
                    </a:solidFill>
                    <a:effectLst/>
                    <a:uFillTx/>
                    <a:latin typeface="+mj-lt"/>
                    <a:ea typeface="+mj-ea"/>
                    <a:cs typeface="+mj-cs"/>
                    <a:sym typeface="Calibri"/>
                  </a:rPr>
                  <a:t>))</a:t>
                </a:r>
              </a:p>
            </p:txBody>
          </p:sp>
        </mc:Choice>
        <mc:Fallback xmlns="">
          <p:sp>
            <p:nvSpPr>
              <p:cNvPr id="5" name="Llamada con línea 1 4"/>
              <p:cNvSpPr>
                <a:spLocks noRot="1" noChangeAspect="1" noMove="1" noResize="1" noEditPoints="1" noAdjustHandles="1" noChangeArrowheads="1" noChangeShapeType="1" noTextEdit="1"/>
              </p:cNvSpPr>
              <p:nvPr/>
            </p:nvSpPr>
            <p:spPr>
              <a:xfrm>
                <a:off x="8242787" y="2270083"/>
                <a:ext cx="741821" cy="646329"/>
              </a:xfrm>
              <a:prstGeom prst="borderCallout1">
                <a:avLst>
                  <a:gd name="adj1" fmla="val 18750"/>
                  <a:gd name="adj2" fmla="val -8333"/>
                  <a:gd name="adj3" fmla="val 55909"/>
                  <a:gd name="adj4" fmla="val -102919"/>
                </a:avLst>
              </a:prstGeom>
              <a:blipFill>
                <a:blip r:embed="rId3"/>
                <a:stretch>
                  <a:fillRect t="-3704" r="-4000" b="-13889"/>
                </a:stretch>
              </a:blipFill>
              <a:ln w="12700" cap="flat">
                <a:solidFill>
                  <a:schemeClr val="accent1"/>
                </a:solidFill>
                <a:prstDash val="solid"/>
                <a:miter lim="800000"/>
              </a:ln>
              <a:effectLst/>
            </p:spPr>
            <p:txBody>
              <a:bodyPr/>
              <a:lstStyle/>
              <a:p>
                <a:r>
                  <a:rPr lang="es-CO">
                    <a:noFill/>
                  </a:rPr>
                  <a:t> </a:t>
                </a:r>
              </a:p>
            </p:txBody>
          </p:sp>
        </mc:Fallback>
      </mc:AlternateContent>
      <p:sp>
        <p:nvSpPr>
          <p:cNvPr id="7" name="Rectángulo 6"/>
          <p:cNvSpPr/>
          <p:nvPr/>
        </p:nvSpPr>
        <p:spPr>
          <a:xfrm>
            <a:off x="1083422" y="2179577"/>
            <a:ext cx="161083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Atributos (x)</a:t>
            </a:r>
          </a:p>
        </p:txBody>
      </p:sp>
      <p:cxnSp>
        <p:nvCxnSpPr>
          <p:cNvPr id="11" name="Conector recto de flecha 10"/>
          <p:cNvCxnSpPr>
            <a:cxnSpLocks/>
            <a:stCxn id="7" idx="3"/>
          </p:cNvCxnSpPr>
          <p:nvPr/>
        </p:nvCxnSpPr>
        <p:spPr>
          <a:xfrm>
            <a:off x="2694256" y="2364242"/>
            <a:ext cx="394971" cy="12540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3" name="Conector recto de flecha 12"/>
          <p:cNvCxnSpPr>
            <a:cxnSpLocks/>
            <a:stCxn id="7" idx="3"/>
          </p:cNvCxnSpPr>
          <p:nvPr/>
        </p:nvCxnSpPr>
        <p:spPr>
          <a:xfrm>
            <a:off x="2694256" y="2364242"/>
            <a:ext cx="982799" cy="185672"/>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Conector recto de flecha 14"/>
          <p:cNvCxnSpPr>
            <a:cxnSpLocks/>
            <a:stCxn id="7" idx="3"/>
          </p:cNvCxnSpPr>
          <p:nvPr/>
        </p:nvCxnSpPr>
        <p:spPr>
          <a:xfrm>
            <a:off x="2694256" y="2364242"/>
            <a:ext cx="1461771" cy="185672"/>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7" name="Conector recto de flecha 16"/>
          <p:cNvCxnSpPr>
            <a:cxnSpLocks/>
            <a:stCxn id="7" idx="3"/>
          </p:cNvCxnSpPr>
          <p:nvPr/>
        </p:nvCxnSpPr>
        <p:spPr>
          <a:xfrm>
            <a:off x="2694256" y="2364242"/>
            <a:ext cx="1904326" cy="185672"/>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9" name="Conector recto de flecha 18"/>
          <p:cNvCxnSpPr>
            <a:cxnSpLocks/>
            <a:stCxn id="7" idx="3"/>
          </p:cNvCxnSpPr>
          <p:nvPr/>
        </p:nvCxnSpPr>
        <p:spPr>
          <a:xfrm>
            <a:off x="2694256" y="2364242"/>
            <a:ext cx="2410479" cy="15912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1" name="Conector recto de flecha 20"/>
          <p:cNvCxnSpPr>
            <a:cxnSpLocks/>
            <a:stCxn id="7" idx="3"/>
          </p:cNvCxnSpPr>
          <p:nvPr/>
        </p:nvCxnSpPr>
        <p:spPr>
          <a:xfrm>
            <a:off x="2694256" y="2364242"/>
            <a:ext cx="2904467" cy="17247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3" name="Conector recto de flecha 22"/>
          <p:cNvCxnSpPr/>
          <p:nvPr/>
        </p:nvCxnSpPr>
        <p:spPr>
          <a:xfrm>
            <a:off x="2764707" y="2371482"/>
            <a:ext cx="3348835" cy="241167"/>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5" name="Conector recto de flecha 24"/>
          <p:cNvCxnSpPr>
            <a:cxnSpLocks/>
            <a:stCxn id="7" idx="3"/>
          </p:cNvCxnSpPr>
          <p:nvPr/>
        </p:nvCxnSpPr>
        <p:spPr>
          <a:xfrm>
            <a:off x="2694256" y="2364242"/>
            <a:ext cx="3875253" cy="17247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Conector recto de flecha 26"/>
          <p:cNvCxnSpPr/>
          <p:nvPr/>
        </p:nvCxnSpPr>
        <p:spPr>
          <a:xfrm>
            <a:off x="2764707" y="2364242"/>
            <a:ext cx="4385030" cy="23505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8" name="Flecha arriba y abajo 27"/>
          <p:cNvSpPr/>
          <p:nvPr/>
        </p:nvSpPr>
        <p:spPr>
          <a:xfrm>
            <a:off x="2211362" y="2605257"/>
            <a:ext cx="672521" cy="3340614"/>
          </a:xfrm>
          <a:prstGeom prst="upDownArrow">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s-CO" sz="1600" b="0" i="0" u="none" strike="noStrike" cap="none" spc="0" normalizeH="0" baseline="0" dirty="0">
                <a:ln>
                  <a:noFill/>
                </a:ln>
                <a:solidFill>
                  <a:srgbClr val="000000"/>
                </a:solidFill>
                <a:effectLst/>
                <a:uFillTx/>
                <a:latin typeface="+mj-lt"/>
                <a:ea typeface="+mj-ea"/>
                <a:cs typeface="+mj-cs"/>
                <a:sym typeface="Calibri"/>
              </a:rPr>
              <a:t>Datos de entrenamiento</a:t>
            </a:r>
          </a:p>
        </p:txBody>
      </p:sp>
      <p:sp>
        <p:nvSpPr>
          <p:cNvPr id="51" name="CuadroTexto 50"/>
          <p:cNvSpPr txBox="1"/>
          <p:nvPr/>
        </p:nvSpPr>
        <p:spPr>
          <a:xfrm>
            <a:off x="628650" y="1327613"/>
            <a:ext cx="3114675" cy="769439"/>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1100" b="1" i="0" u="none" strike="noStrike" cap="none" spc="0" normalizeH="0" baseline="0" dirty="0">
                <a:ln>
                  <a:noFill/>
                </a:ln>
                <a:solidFill>
                  <a:srgbClr val="000000"/>
                </a:solidFill>
                <a:effectLst/>
                <a:uFillTx/>
                <a:sym typeface="Calibri"/>
              </a:rPr>
              <a:t>Descripción</a:t>
            </a:r>
            <a:r>
              <a:rPr kumimoji="0" lang="es-CO" sz="1100" b="1" i="0" u="none" strike="noStrike" cap="none" spc="0" normalizeH="0" dirty="0">
                <a:ln>
                  <a:noFill/>
                </a:ln>
                <a:solidFill>
                  <a:srgbClr val="000000"/>
                </a:solidFill>
                <a:effectLst/>
                <a:uFillTx/>
                <a:sym typeface="Calibri"/>
              </a:rPr>
              <a:t> del concepto</a:t>
            </a:r>
          </a:p>
          <a:p>
            <a:pPr marL="0" marR="0" indent="0" algn="just" defTabSz="457200" rtl="0" fontAlgn="auto" latinLnBrk="0" hangingPunct="0">
              <a:lnSpc>
                <a:spcPct val="100000"/>
              </a:lnSpc>
              <a:spcBef>
                <a:spcPts val="0"/>
              </a:spcBef>
              <a:spcAft>
                <a:spcPts val="0"/>
              </a:spcAft>
              <a:buClrTx/>
              <a:buSzTx/>
              <a:buFontTx/>
              <a:buNone/>
              <a:tabLst/>
            </a:pPr>
            <a:r>
              <a:rPr lang="es-CO" sz="1100" baseline="0" dirty="0"/>
              <a:t>Construcción</a:t>
            </a:r>
            <a:r>
              <a:rPr lang="es-CO" sz="1100" dirty="0"/>
              <a:t> de un modelo descriptivo a partir de instancias, obteniendo ejemplos y no-ejemplos del concepto a aprender.</a:t>
            </a:r>
            <a:endParaRPr kumimoji="0" lang="es-CO" sz="1100" b="0" i="0" u="none" strike="noStrike" cap="none" spc="0" normalizeH="0" baseline="0" dirty="0">
              <a:ln>
                <a:noFill/>
              </a:ln>
              <a:solidFill>
                <a:srgbClr val="000000"/>
              </a:solidFill>
              <a:effectLst/>
              <a:uFillTx/>
              <a:sym typeface="Calibri"/>
            </a:endParaRPr>
          </a:p>
        </p:txBody>
      </p:sp>
      <p:sp>
        <p:nvSpPr>
          <p:cNvPr id="52" name="CuadroTexto 51"/>
          <p:cNvSpPr txBox="1"/>
          <p:nvPr/>
        </p:nvSpPr>
        <p:spPr>
          <a:xfrm>
            <a:off x="5139708" y="1327613"/>
            <a:ext cx="3375642" cy="74635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1100" b="1" i="0" u="none" strike="noStrike" cap="none" spc="0" normalizeH="0" baseline="0" dirty="0">
                <a:ln>
                  <a:noFill/>
                </a:ln>
                <a:solidFill>
                  <a:srgbClr val="000000"/>
                </a:solidFill>
                <a:effectLst/>
                <a:uFillTx/>
                <a:sym typeface="Calibri"/>
              </a:rPr>
              <a:t>Clasificar instancias no clasificadas</a:t>
            </a:r>
            <a:endParaRPr kumimoji="0" lang="es-CO" sz="1100" b="1" i="0" u="none" strike="noStrike" cap="none" spc="0" normalizeH="0" dirty="0">
              <a:ln>
                <a:noFill/>
              </a:ln>
              <a:solidFill>
                <a:srgbClr val="000000"/>
              </a:solidFill>
              <a:effectLst/>
              <a:uFillTx/>
              <a:sym typeface="Calibri"/>
            </a:endParaRPr>
          </a:p>
          <a:p>
            <a:pPr marL="0" marR="0" indent="0" algn="just" defTabSz="457200" rtl="0" fontAlgn="auto" latinLnBrk="0" hangingPunct="0">
              <a:lnSpc>
                <a:spcPct val="100000"/>
              </a:lnSpc>
              <a:spcBef>
                <a:spcPts val="0"/>
              </a:spcBef>
              <a:spcAft>
                <a:spcPts val="0"/>
              </a:spcAft>
              <a:buClrTx/>
              <a:buSzTx/>
              <a:buFontTx/>
              <a:buNone/>
              <a:tabLst/>
            </a:pPr>
            <a:r>
              <a:rPr lang="es-CO" sz="1050" baseline="0" dirty="0"/>
              <a:t>Una vez construido el modelo podemos determinar</a:t>
            </a:r>
            <a:r>
              <a:rPr lang="es-CO" sz="1050" dirty="0"/>
              <a:t> si una instancia nuevamente encontrada se puede clasificar como ejemplo de esa clase.</a:t>
            </a:r>
            <a:endParaRPr kumimoji="0" lang="es-CO" sz="1050" b="0" i="0" u="none" strike="noStrike" cap="none" spc="0" normalizeH="0" baseline="0" dirty="0">
              <a:ln>
                <a:noFill/>
              </a:ln>
              <a:solidFill>
                <a:srgbClr val="000000"/>
              </a:solidFill>
              <a:effectLst/>
              <a:uFillTx/>
              <a:sym typeface="Calibri"/>
            </a:endParaRPr>
          </a:p>
        </p:txBody>
      </p:sp>
      <p:sp>
        <p:nvSpPr>
          <p:cNvPr id="3" name="CuadroTexto 2">
            <a:extLst>
              <a:ext uri="{FF2B5EF4-FFF2-40B4-BE49-F238E27FC236}">
                <a16:creationId xmlns:a16="http://schemas.microsoft.com/office/drawing/2014/main" id="{B830A0D2-90B2-4BC9-AF26-E87AAB9E113B}"/>
              </a:ext>
            </a:extLst>
          </p:cNvPr>
          <p:cNvSpPr txBox="1"/>
          <p:nvPr/>
        </p:nvSpPr>
        <p:spPr>
          <a:xfrm rot="16200000">
            <a:off x="1308590" y="4087920"/>
            <a:ext cx="12545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m </a:t>
            </a:r>
            <a:r>
              <a:rPr lang="en-US" dirty="0" err="1"/>
              <a:t>instancias</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p:sp>
        <p:nvSpPr>
          <p:cNvPr id="6" name="CuadroTexto 5">
            <a:extLst>
              <a:ext uri="{FF2B5EF4-FFF2-40B4-BE49-F238E27FC236}">
                <a16:creationId xmlns:a16="http://schemas.microsoft.com/office/drawing/2014/main" id="{5709AF65-5A83-48E2-BA5A-EE5AA4AFB9DB}"/>
              </a:ext>
            </a:extLst>
          </p:cNvPr>
          <p:cNvSpPr txBox="1"/>
          <p:nvPr/>
        </p:nvSpPr>
        <p:spPr>
          <a:xfrm>
            <a:off x="3857088" y="5996265"/>
            <a:ext cx="35532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n-1 </a:t>
            </a:r>
            <a:r>
              <a:rPr lang="en-US" dirty="0" err="1"/>
              <a:t>características</a:t>
            </a:r>
            <a:r>
              <a:rPr lang="en-US" dirty="0"/>
              <a:t> de </a:t>
            </a:r>
            <a:r>
              <a:rPr lang="en-US" dirty="0" err="1"/>
              <a:t>entrenamiento</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9" name="Conector recto de flecha 8">
            <a:extLst>
              <a:ext uri="{FF2B5EF4-FFF2-40B4-BE49-F238E27FC236}">
                <a16:creationId xmlns:a16="http://schemas.microsoft.com/office/drawing/2014/main" id="{245C5AC2-B68C-43E7-A7C7-EBFDEF685CBC}"/>
              </a:ext>
            </a:extLst>
          </p:cNvPr>
          <p:cNvCxnSpPr/>
          <p:nvPr/>
        </p:nvCxnSpPr>
        <p:spPr>
          <a:xfrm flipV="1">
            <a:off x="7533314" y="6173690"/>
            <a:ext cx="492291" cy="724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2" name="Conector recto de flecha 11">
            <a:extLst>
              <a:ext uri="{FF2B5EF4-FFF2-40B4-BE49-F238E27FC236}">
                <a16:creationId xmlns:a16="http://schemas.microsoft.com/office/drawing/2014/main" id="{910594B5-0F18-4208-B5E9-A6C814C4FCC4}"/>
              </a:ext>
            </a:extLst>
          </p:cNvPr>
          <p:cNvCxnSpPr/>
          <p:nvPr/>
        </p:nvCxnSpPr>
        <p:spPr>
          <a:xfrm flipH="1">
            <a:off x="2926714" y="6180930"/>
            <a:ext cx="816611"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0" name="Conector recto de flecha 29">
            <a:extLst>
              <a:ext uri="{FF2B5EF4-FFF2-40B4-BE49-F238E27FC236}">
                <a16:creationId xmlns:a16="http://schemas.microsoft.com/office/drawing/2014/main" id="{B0CF063C-B269-46E4-8484-71EAF4827412}"/>
              </a:ext>
            </a:extLst>
          </p:cNvPr>
          <p:cNvCxnSpPr/>
          <p:nvPr/>
        </p:nvCxnSpPr>
        <p:spPr>
          <a:xfrm>
            <a:off x="1994263" y="5033394"/>
            <a:ext cx="0" cy="962871"/>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2" name="Conector recto de flecha 31">
            <a:extLst>
              <a:ext uri="{FF2B5EF4-FFF2-40B4-BE49-F238E27FC236}">
                <a16:creationId xmlns:a16="http://schemas.microsoft.com/office/drawing/2014/main" id="{399349A5-4F06-41F5-8174-19C4FC35BCE2}"/>
              </a:ext>
            </a:extLst>
          </p:cNvPr>
          <p:cNvCxnSpPr/>
          <p:nvPr/>
        </p:nvCxnSpPr>
        <p:spPr>
          <a:xfrm flipV="1">
            <a:off x="1963024" y="2612649"/>
            <a:ext cx="0" cy="919116"/>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274061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l="4202" t="27319" r="10793" b="17706"/>
          <a:stretch/>
        </p:blipFill>
        <p:spPr>
          <a:xfrm>
            <a:off x="482194" y="2003764"/>
            <a:ext cx="7781963" cy="2850472"/>
          </a:xfrm>
          <a:prstGeom prst="rect">
            <a:avLst/>
          </a:prstGeom>
        </p:spPr>
      </p:pic>
      <p:sp>
        <p:nvSpPr>
          <p:cNvPr id="3" name="Marcador de texto 2"/>
          <p:cNvSpPr>
            <a:spLocks noGrp="1"/>
          </p:cNvSpPr>
          <p:nvPr>
            <p:ph type="body" idx="1"/>
          </p:nvPr>
        </p:nvSpPr>
        <p:spPr>
          <a:xfrm>
            <a:off x="628650" y="394284"/>
            <a:ext cx="7886700" cy="5782680"/>
          </a:xfrm>
        </p:spPr>
        <p:txBody>
          <a:bodyPr/>
          <a:lstStyle/>
          <a:p>
            <a:pPr marL="0" indent="0">
              <a:buNone/>
            </a:pPr>
            <a:r>
              <a:rPr lang="es-CO" dirty="0">
                <a:solidFill>
                  <a:schemeClr val="accent1"/>
                </a:solidFill>
              </a:rPr>
              <a:t>Aprendizaje supervisado – Modelo</a:t>
            </a:r>
          </a:p>
        </p:txBody>
      </p:sp>
    </p:spTree>
    <p:extLst>
      <p:ext uri="{BB962C8B-B14F-4D97-AF65-F5344CB8AC3E}">
        <p14:creationId xmlns:p14="http://schemas.microsoft.com/office/powerpoint/2010/main" val="154774867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628650" y="2339975"/>
            <a:ext cx="5457825" cy="3161480"/>
          </a:xfrm>
          <a:prstGeom prst="rect">
            <a:avLst/>
          </a:prstGeom>
        </p:spPr>
      </p:pic>
      <p:sp>
        <p:nvSpPr>
          <p:cNvPr id="3" name="Marcador de texto 2"/>
          <p:cNvSpPr>
            <a:spLocks noGrp="1"/>
          </p:cNvSpPr>
          <p:nvPr>
            <p:ph type="body" idx="1"/>
          </p:nvPr>
        </p:nvSpPr>
        <p:spPr>
          <a:xfrm>
            <a:off x="628650" y="494950"/>
            <a:ext cx="7886700" cy="5682013"/>
          </a:xfrm>
        </p:spPr>
        <p:txBody>
          <a:bodyPr/>
          <a:lstStyle/>
          <a:p>
            <a:pPr marL="0" indent="0">
              <a:buNone/>
            </a:pPr>
            <a:r>
              <a:rPr lang="es-CO" dirty="0">
                <a:solidFill>
                  <a:schemeClr val="accent1"/>
                </a:solidFill>
              </a:rPr>
              <a:t>Aprendizaje supervisado – Modelo</a:t>
            </a:r>
          </a:p>
          <a:p>
            <a:pPr marL="0" indent="0">
              <a:buNone/>
            </a:pPr>
            <a:endParaRPr lang="es-CO" dirty="0"/>
          </a:p>
        </p:txBody>
      </p:sp>
      <p:pic>
        <p:nvPicPr>
          <p:cNvPr id="7" name="Imagen 6" descr="Free vector graphic: Help, Service, Support, Faq - Fre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2752" y="1690691"/>
            <a:ext cx="712107" cy="712107"/>
          </a:xfrm>
          <a:prstGeom prst="rect">
            <a:avLst/>
          </a:prstGeom>
        </p:spPr>
      </p:pic>
      <p:sp>
        <p:nvSpPr>
          <p:cNvPr id="8" name="CuadroTexto 7"/>
          <p:cNvSpPr txBox="1"/>
          <p:nvPr/>
        </p:nvSpPr>
        <p:spPr>
          <a:xfrm>
            <a:off x="6086475" y="2809875"/>
            <a:ext cx="2724150"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Identifique: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s-CO" dirty="0"/>
              <a:t>Atributos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s-CO" sz="1800" b="0" i="0" u="none" strike="noStrike" cap="none" spc="0" normalizeH="0" baseline="0" dirty="0">
                <a:ln>
                  <a:noFill/>
                </a:ln>
                <a:solidFill>
                  <a:srgbClr val="000000"/>
                </a:solidFill>
                <a:effectLst/>
                <a:uFillTx/>
                <a:latin typeface="+mj-lt"/>
                <a:ea typeface="+mj-ea"/>
                <a:cs typeface="+mj-cs"/>
                <a:sym typeface="Calibri"/>
              </a:rPr>
              <a:t>Cantidad</a:t>
            </a:r>
            <a:r>
              <a:rPr kumimoji="0" lang="es-CO" sz="1800" b="0" i="0" u="none" strike="noStrike" cap="none" spc="0" normalizeH="0" dirty="0">
                <a:ln>
                  <a:noFill/>
                </a:ln>
                <a:solidFill>
                  <a:srgbClr val="000000"/>
                </a:solidFill>
                <a:effectLst/>
                <a:uFillTx/>
                <a:latin typeface="+mj-lt"/>
                <a:ea typeface="+mj-ea"/>
                <a:cs typeface="+mj-cs"/>
                <a:sym typeface="Calibri"/>
              </a:rPr>
              <a:t> de instancias</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s-CO" baseline="0" dirty="0"/>
              <a:t>Datos de entrenamiento</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s-CO" sz="1800" b="0" i="0" u="none" strike="noStrike" cap="none" spc="0" normalizeH="0" dirty="0">
                <a:ln>
                  <a:noFill/>
                </a:ln>
                <a:solidFill>
                  <a:srgbClr val="000000"/>
                </a:solidFill>
                <a:effectLst/>
                <a:uFillTx/>
                <a:latin typeface="+mj-lt"/>
                <a:ea typeface="+mj-ea"/>
                <a:cs typeface="+mj-cs"/>
                <a:sym typeface="Calibri"/>
              </a:rPr>
              <a:t>¿Cuál es la clase?</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s-CO" baseline="0" dirty="0"/>
              <a:t>Si Alergia</a:t>
            </a:r>
            <a:r>
              <a:rPr lang="es-CO" dirty="0"/>
              <a:t> es el concepto Ejemplo, ¿cuáles son los no-ejemplos?</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13389857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486562"/>
            <a:ext cx="7886700" cy="5137952"/>
          </a:xfrm>
        </p:spPr>
        <p:txBody>
          <a:bodyPr/>
          <a:lstStyle/>
          <a:p>
            <a:pPr marL="0" indent="0">
              <a:buNone/>
            </a:pPr>
            <a:r>
              <a:rPr lang="es-CO" dirty="0">
                <a:solidFill>
                  <a:schemeClr val="accent1"/>
                </a:solidFill>
              </a:rPr>
              <a:t>Aprendizaje supervisado – Modelo</a:t>
            </a:r>
          </a:p>
          <a:p>
            <a:pPr marL="0" indent="0">
              <a:buNone/>
            </a:pPr>
            <a:endParaRPr lang="es-CO" dirty="0"/>
          </a:p>
        </p:txBody>
      </p:sp>
      <p:pic>
        <p:nvPicPr>
          <p:cNvPr id="7" name="Imagen 6" descr="Free vector graphic: Help, Service, Support, Faq - Free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9717" y="3906993"/>
            <a:ext cx="712107" cy="712107"/>
          </a:xfrm>
          <a:prstGeom prst="rect">
            <a:avLst/>
          </a:prstGeom>
        </p:spPr>
      </p:pic>
      <p:pic>
        <p:nvPicPr>
          <p:cNvPr id="4" name="Imagen 3"/>
          <p:cNvPicPr>
            <a:picLocks noChangeAspect="1"/>
          </p:cNvPicPr>
          <p:nvPr/>
        </p:nvPicPr>
        <p:blipFill>
          <a:blip r:embed="rId3"/>
          <a:stretch>
            <a:fillRect/>
          </a:stretch>
        </p:blipFill>
        <p:spPr>
          <a:xfrm>
            <a:off x="1514354" y="1058298"/>
            <a:ext cx="6115292" cy="2900886"/>
          </a:xfrm>
          <a:prstGeom prst="rect">
            <a:avLst/>
          </a:prstGeom>
        </p:spPr>
      </p:pic>
      <p:pic>
        <p:nvPicPr>
          <p:cNvPr id="5" name="Imagen 4"/>
          <p:cNvPicPr>
            <a:picLocks noChangeAspect="1"/>
          </p:cNvPicPr>
          <p:nvPr/>
        </p:nvPicPr>
        <p:blipFill>
          <a:blip r:embed="rId4"/>
          <a:stretch>
            <a:fillRect/>
          </a:stretch>
        </p:blipFill>
        <p:spPr>
          <a:xfrm>
            <a:off x="628650" y="4619100"/>
            <a:ext cx="7737121" cy="1296000"/>
          </a:xfrm>
          <a:prstGeom prst="rect">
            <a:avLst/>
          </a:prstGeom>
        </p:spPr>
      </p:pic>
      <p:sp>
        <p:nvSpPr>
          <p:cNvPr id="8" name="CuadroTexto 7"/>
          <p:cNvSpPr txBox="1"/>
          <p:nvPr/>
        </p:nvSpPr>
        <p:spPr>
          <a:xfrm>
            <a:off x="1277069" y="4249770"/>
            <a:ext cx="64513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s-CO" dirty="0"/>
              <a:t>Utilizando el árbol anterior, clasifique las instancias nuevas 10 y 11</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8474495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781" t="27656" r="29391" b="17875"/>
          <a:stretch/>
        </p:blipFill>
        <p:spPr>
          <a:xfrm>
            <a:off x="718219" y="3029010"/>
            <a:ext cx="3228975" cy="1927835"/>
          </a:xfrm>
          <a:prstGeom prst="rect">
            <a:avLst/>
          </a:prstGeom>
        </p:spPr>
      </p:pic>
      <p:sp>
        <p:nvSpPr>
          <p:cNvPr id="3" name="Marcador de texto 2"/>
          <p:cNvSpPr>
            <a:spLocks noGrp="1"/>
          </p:cNvSpPr>
          <p:nvPr>
            <p:ph type="body" idx="1"/>
          </p:nvPr>
        </p:nvSpPr>
        <p:spPr>
          <a:xfrm>
            <a:off x="628650" y="562062"/>
            <a:ext cx="7886700" cy="5614901"/>
          </a:xfrm>
        </p:spPr>
        <p:txBody>
          <a:bodyPr/>
          <a:lstStyle/>
          <a:p>
            <a:pPr marL="0" indent="0">
              <a:buNone/>
            </a:pPr>
            <a:r>
              <a:rPr lang="es-CO" dirty="0">
                <a:solidFill>
                  <a:schemeClr val="accent1"/>
                </a:solidFill>
              </a:rPr>
              <a:t>Aprendizaje no-supervisado</a:t>
            </a:r>
          </a:p>
          <a:p>
            <a:pPr marL="0" indent="0" algn="just">
              <a:buNone/>
            </a:pPr>
            <a:r>
              <a:rPr lang="es-CO" dirty="0"/>
              <a:t>Busca caracterizar un concepto o clase desconocida, esto implica que nuestros datos no tienen la columna de clase.</a:t>
            </a:r>
          </a:p>
        </p:txBody>
      </p:sp>
      <p:pic>
        <p:nvPicPr>
          <p:cNvPr id="4" name="Imagen 3"/>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contrast="-40000"/>
                    </a14:imgEffect>
                  </a14:imgLayer>
                </a14:imgProps>
              </a:ext>
            </a:extLst>
          </a:blip>
          <a:srcRect l="1781" t="27740" r="29391" b="17959"/>
          <a:stretch/>
        </p:blipFill>
        <p:spPr>
          <a:xfrm>
            <a:off x="4966369" y="3022733"/>
            <a:ext cx="3249548" cy="1934112"/>
          </a:xfrm>
          <a:prstGeom prst="rect">
            <a:avLst/>
          </a:prstGeom>
        </p:spPr>
      </p:pic>
      <p:sp>
        <p:nvSpPr>
          <p:cNvPr id="6" name="Flecha derecha 5"/>
          <p:cNvSpPr/>
          <p:nvPr/>
        </p:nvSpPr>
        <p:spPr>
          <a:xfrm>
            <a:off x="4085306" y="3713564"/>
            <a:ext cx="742950" cy="552450"/>
          </a:xfrm>
          <a:prstGeom prst="rightArrow">
            <a:avLst/>
          </a:prstGeom>
          <a:solidFill>
            <a:schemeClr val="accent5">
              <a:lumMod val="75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23056273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CAFE0E-1E4A-48B7-A0DF-BD2BC983D5F3}"/>
              </a:ext>
            </a:extLst>
          </p:cNvPr>
          <p:cNvSpPr txBox="1"/>
          <p:nvPr/>
        </p:nvSpPr>
        <p:spPr>
          <a:xfrm>
            <a:off x="373996" y="1163131"/>
            <a:ext cx="4098094" cy="4531737"/>
          </a:xfrm>
          <a:prstGeom prst="rect">
            <a:avLst/>
          </a:prstGeom>
        </p:spPr>
        <p:txBody>
          <a:bodyPr vert="horz" lIns="91440" tIns="45720" rIns="91440" bIns="45720" rtlCol="0">
            <a:noAutofit/>
          </a:bodyPr>
          <a:lstStyle/>
          <a:p>
            <a:pPr defTabSz="914400" hangingPunct="1">
              <a:lnSpc>
                <a:spcPct val="90000"/>
              </a:lnSpc>
              <a:spcAft>
                <a:spcPts val="450"/>
              </a:spcAft>
            </a:pPr>
            <a:r>
              <a:rPr lang="en-US" sz="3200" kern="1200" dirty="0" err="1">
                <a:solidFill>
                  <a:schemeClr val="tx1"/>
                </a:solidFill>
                <a:ea typeface="+mn-ea"/>
                <a:cs typeface="+mn-cs"/>
              </a:rPr>
              <a:t>En</a:t>
            </a:r>
            <a:r>
              <a:rPr lang="en-US" sz="3200" kern="1200" dirty="0">
                <a:solidFill>
                  <a:schemeClr val="tx1"/>
                </a:solidFill>
                <a:ea typeface="+mn-ea"/>
                <a:cs typeface="+mn-cs"/>
              </a:rPr>
              <a:t> </a:t>
            </a:r>
            <a:r>
              <a:rPr lang="en-US" sz="3200" kern="1200" dirty="0" err="1">
                <a:solidFill>
                  <a:schemeClr val="tx1"/>
                </a:solidFill>
                <a:ea typeface="+mn-ea"/>
                <a:cs typeface="+mn-cs"/>
              </a:rPr>
              <a:t>el</a:t>
            </a:r>
            <a:r>
              <a:rPr lang="en-US" sz="3200" kern="1200" dirty="0">
                <a:solidFill>
                  <a:schemeClr val="tx1"/>
                </a:solidFill>
                <a:ea typeface="+mn-ea"/>
                <a:cs typeface="+mn-cs"/>
              </a:rPr>
              <a:t> </a:t>
            </a:r>
            <a:r>
              <a:rPr lang="en-US" sz="3200" kern="1200" dirty="0" err="1">
                <a:solidFill>
                  <a:schemeClr val="tx1"/>
                </a:solidFill>
                <a:ea typeface="+mn-ea"/>
                <a:cs typeface="+mn-cs"/>
              </a:rPr>
              <a:t>cerebro</a:t>
            </a:r>
            <a:r>
              <a:rPr lang="en-US" sz="3200" kern="1200" dirty="0">
                <a:solidFill>
                  <a:schemeClr val="tx1"/>
                </a:solidFill>
                <a:ea typeface="+mn-ea"/>
                <a:cs typeface="+mn-cs"/>
              </a:rPr>
              <a:t> </a:t>
            </a:r>
            <a:r>
              <a:rPr lang="en-US" sz="3200" kern="1200" dirty="0" err="1">
                <a:solidFill>
                  <a:schemeClr val="tx1"/>
                </a:solidFill>
                <a:ea typeface="+mn-ea"/>
                <a:cs typeface="+mn-cs"/>
              </a:rPr>
              <a:t>humano</a:t>
            </a:r>
            <a:r>
              <a:rPr lang="en-US" sz="3200" kern="1200" dirty="0">
                <a:solidFill>
                  <a:schemeClr val="tx1"/>
                </a:solidFill>
                <a:ea typeface="+mn-ea"/>
                <a:cs typeface="+mn-cs"/>
              </a:rPr>
              <a:t>, las </a:t>
            </a:r>
            <a:r>
              <a:rPr lang="en-US" sz="3200" kern="1200" dirty="0" err="1">
                <a:solidFill>
                  <a:schemeClr val="tx1"/>
                </a:solidFill>
                <a:ea typeface="+mn-ea"/>
                <a:cs typeface="+mn-cs"/>
              </a:rPr>
              <a:t>funciones</a:t>
            </a:r>
            <a:r>
              <a:rPr lang="en-US" sz="3200" kern="1200" dirty="0">
                <a:solidFill>
                  <a:schemeClr val="tx1"/>
                </a:solidFill>
                <a:ea typeface="+mn-ea"/>
                <a:cs typeface="+mn-cs"/>
              </a:rPr>
              <a:t> </a:t>
            </a:r>
            <a:r>
              <a:rPr lang="en-US" sz="3200" kern="1200" dirty="0" err="1">
                <a:solidFill>
                  <a:schemeClr val="tx1"/>
                </a:solidFill>
                <a:ea typeface="+mn-ea"/>
                <a:cs typeface="+mn-cs"/>
              </a:rPr>
              <a:t>cognitivas</a:t>
            </a:r>
            <a:r>
              <a:rPr lang="en-US" sz="3200" kern="1200" dirty="0">
                <a:solidFill>
                  <a:schemeClr val="tx1"/>
                </a:solidFill>
                <a:ea typeface="+mn-ea"/>
                <a:cs typeface="+mn-cs"/>
              </a:rPr>
              <a:t> se </a:t>
            </a:r>
            <a:r>
              <a:rPr lang="en-US" sz="3200" kern="1200" dirty="0" err="1">
                <a:solidFill>
                  <a:schemeClr val="tx1"/>
                </a:solidFill>
                <a:ea typeface="+mn-ea"/>
                <a:cs typeface="+mn-cs"/>
              </a:rPr>
              <a:t>realizan</a:t>
            </a:r>
            <a:r>
              <a:rPr lang="en-US" sz="3200" kern="1200" dirty="0">
                <a:solidFill>
                  <a:schemeClr val="tx1"/>
                </a:solidFill>
                <a:ea typeface="+mn-ea"/>
                <a:cs typeface="+mn-cs"/>
              </a:rPr>
              <a:t> mediante la </a:t>
            </a:r>
            <a:r>
              <a:rPr lang="en-US" sz="3200" kern="1200" dirty="0" err="1">
                <a:solidFill>
                  <a:schemeClr val="tx1"/>
                </a:solidFill>
                <a:ea typeface="+mn-ea"/>
                <a:cs typeface="+mn-cs"/>
              </a:rPr>
              <a:t>activación</a:t>
            </a:r>
            <a:r>
              <a:rPr lang="en-US" sz="3200" kern="1200" dirty="0">
                <a:solidFill>
                  <a:schemeClr val="tx1"/>
                </a:solidFill>
                <a:ea typeface="+mn-ea"/>
                <a:cs typeface="+mn-cs"/>
              </a:rPr>
              <a:t> </a:t>
            </a:r>
            <a:r>
              <a:rPr lang="en-US" sz="3200" kern="1200" dirty="0" err="1">
                <a:solidFill>
                  <a:schemeClr val="tx1"/>
                </a:solidFill>
                <a:ea typeface="+mn-ea"/>
                <a:cs typeface="+mn-cs"/>
              </a:rPr>
              <a:t>coordinada</a:t>
            </a:r>
            <a:r>
              <a:rPr lang="en-US" sz="3200" kern="1200" dirty="0">
                <a:solidFill>
                  <a:schemeClr val="tx1"/>
                </a:solidFill>
                <a:ea typeface="+mn-ea"/>
                <a:cs typeface="+mn-cs"/>
              </a:rPr>
              <a:t> de </a:t>
            </a:r>
            <a:r>
              <a:rPr lang="en-US" sz="3200" kern="1200" dirty="0" err="1">
                <a:solidFill>
                  <a:schemeClr val="tx1"/>
                </a:solidFill>
                <a:ea typeface="+mn-ea"/>
                <a:cs typeface="+mn-cs"/>
              </a:rPr>
              <a:t>unas</a:t>
            </a:r>
            <a:r>
              <a:rPr lang="en-US" sz="3200" kern="1200" dirty="0">
                <a:solidFill>
                  <a:schemeClr val="tx1"/>
                </a:solidFill>
                <a:ea typeface="+mn-ea"/>
                <a:cs typeface="+mn-cs"/>
              </a:rPr>
              <a:t> 90.000.000.000 </a:t>
            </a:r>
            <a:r>
              <a:rPr lang="en-US" sz="3200" kern="1200" dirty="0" err="1">
                <a:solidFill>
                  <a:schemeClr val="tx1"/>
                </a:solidFill>
                <a:ea typeface="+mn-ea"/>
                <a:cs typeface="+mn-cs"/>
              </a:rPr>
              <a:t>células</a:t>
            </a:r>
            <a:r>
              <a:rPr lang="en-US" sz="3200" kern="1200" dirty="0">
                <a:solidFill>
                  <a:schemeClr val="tx1"/>
                </a:solidFill>
                <a:ea typeface="+mn-ea"/>
                <a:cs typeface="+mn-cs"/>
              </a:rPr>
              <a:t> </a:t>
            </a:r>
            <a:r>
              <a:rPr lang="en-US" sz="3200" kern="1200" dirty="0" err="1">
                <a:solidFill>
                  <a:schemeClr val="tx1"/>
                </a:solidFill>
                <a:ea typeface="+mn-ea"/>
                <a:cs typeface="+mn-cs"/>
              </a:rPr>
              <a:t>nerviosas</a:t>
            </a:r>
            <a:r>
              <a:rPr lang="en-US" sz="3200" kern="1200" dirty="0">
                <a:solidFill>
                  <a:schemeClr val="tx1"/>
                </a:solidFill>
                <a:ea typeface="+mn-ea"/>
                <a:cs typeface="+mn-cs"/>
              </a:rPr>
              <a:t> </a:t>
            </a:r>
            <a:r>
              <a:rPr lang="en-US" sz="3200" kern="1200" dirty="0" err="1">
                <a:solidFill>
                  <a:schemeClr val="tx1"/>
                </a:solidFill>
                <a:ea typeface="+mn-ea"/>
                <a:cs typeface="+mn-cs"/>
              </a:rPr>
              <a:t>interconectadas</a:t>
            </a:r>
            <a:r>
              <a:rPr lang="en-US" sz="3200" kern="1200" dirty="0">
                <a:solidFill>
                  <a:schemeClr val="tx1"/>
                </a:solidFill>
                <a:ea typeface="+mn-ea"/>
                <a:cs typeface="+mn-cs"/>
              </a:rPr>
              <a:t> mediante enlaces </a:t>
            </a:r>
            <a:r>
              <a:rPr lang="en-US" sz="3200" kern="1200" dirty="0" err="1">
                <a:solidFill>
                  <a:schemeClr val="tx1"/>
                </a:solidFill>
                <a:ea typeface="+mn-ea"/>
                <a:cs typeface="+mn-cs"/>
              </a:rPr>
              <a:t>sinápticos</a:t>
            </a:r>
            <a:r>
              <a:rPr lang="en-US" sz="3200" kern="1200" dirty="0">
                <a:solidFill>
                  <a:schemeClr val="tx1"/>
                </a:solidFill>
                <a:ea typeface="+mn-ea"/>
                <a:cs typeface="+mn-cs"/>
              </a:rPr>
              <a:t>. </a:t>
            </a:r>
          </a:p>
        </p:txBody>
      </p:sp>
      <p:pic>
        <p:nvPicPr>
          <p:cNvPr id="24578" name="Picture 2" descr="Inteligencia Artificial: mitos y leyendas urbanas que son falsos">
            <a:extLst>
              <a:ext uri="{FF2B5EF4-FFF2-40B4-BE49-F238E27FC236}">
                <a16:creationId xmlns:a16="http://schemas.microsoft.com/office/drawing/2014/main" id="{680DA473-9F65-4D1D-A7CC-5EB6045E05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88" r="35739" b="-1"/>
          <a:stretch/>
        </p:blipFill>
        <p:spPr bwMode="auto">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23097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Etapas aprendizaje de un concepto</a:t>
            </a:r>
          </a:p>
        </p:txBody>
      </p:sp>
      <p:graphicFrame>
        <p:nvGraphicFramePr>
          <p:cNvPr id="4" name="Diagrama 3"/>
          <p:cNvGraphicFramePr/>
          <p:nvPr>
            <p:extLst>
              <p:ext uri="{D42A27DB-BD31-4B8C-83A1-F6EECF244321}">
                <p14:modId xmlns:p14="http://schemas.microsoft.com/office/powerpoint/2010/main" val="1770095836"/>
              </p:ext>
            </p:extLst>
          </p:nvPr>
        </p:nvGraphicFramePr>
        <p:xfrm>
          <a:off x="1247774" y="2028821"/>
          <a:ext cx="6600825" cy="3810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p:cNvSpPr/>
          <p:nvPr/>
        </p:nvSpPr>
        <p:spPr>
          <a:xfrm rot="2911925">
            <a:off x="3449551" y="3392900"/>
            <a:ext cx="6192721" cy="830997"/>
          </a:xfrm>
          <a:prstGeom prst="rect">
            <a:avLst/>
          </a:prstGeom>
          <a:noFill/>
        </p:spPr>
        <p:txBody>
          <a:bodyPr wrap="none" lIns="91440" tIns="45720" rIns="91440" bIns="45720">
            <a:spAutoFit/>
          </a:bodyPr>
          <a:lstStyle/>
          <a:p>
            <a:pPr algn="ctr"/>
            <a:r>
              <a:rPr lang="es-E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Aprendizaje automático y minería de datos para</a:t>
            </a:r>
          </a:p>
          <a:p>
            <a:pPr algn="ctr"/>
            <a:r>
              <a:rPr lang="es-E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descubrimiento de conocimiento</a:t>
            </a:r>
          </a:p>
        </p:txBody>
      </p:sp>
    </p:spTree>
    <p:extLst>
      <p:ext uri="{BB962C8B-B14F-4D97-AF65-F5344CB8AC3E}">
        <p14:creationId xmlns:p14="http://schemas.microsoft.com/office/powerpoint/2010/main" val="168809132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Etapas en el descubrimiento de conocimientos (KDD)</a:t>
            </a:r>
          </a:p>
        </p:txBody>
      </p:sp>
      <p:pic>
        <p:nvPicPr>
          <p:cNvPr id="1026" name="Picture 2" descr="Camino a las TIC: Proceso de Minería de Datos, ¿qué es K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185" y="1659356"/>
            <a:ext cx="7454983" cy="449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2945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CA9C48-A8B8-4917-8143-D020BAECB46B}"/>
              </a:ext>
            </a:extLst>
          </p:cNvPr>
          <p:cNvSpPr>
            <a:spLocks noGrp="1"/>
          </p:cNvSpPr>
          <p:nvPr>
            <p:ph type="title"/>
          </p:nvPr>
        </p:nvSpPr>
        <p:spPr/>
        <p:txBody>
          <a:bodyPr/>
          <a:lstStyle/>
          <a:p>
            <a:r>
              <a:rPr lang="en-US" b="1" dirty="0" err="1"/>
              <a:t>Metodología</a:t>
            </a:r>
            <a:r>
              <a:rPr lang="en-US" b="1" dirty="0"/>
              <a:t> CRISP-DM </a:t>
            </a:r>
            <a:endParaRPr lang="es-CO" b="1" dirty="0"/>
          </a:p>
        </p:txBody>
      </p:sp>
      <p:sp>
        <p:nvSpPr>
          <p:cNvPr id="3" name="Marcador de texto 2">
            <a:extLst>
              <a:ext uri="{FF2B5EF4-FFF2-40B4-BE49-F238E27FC236}">
                <a16:creationId xmlns:a16="http://schemas.microsoft.com/office/drawing/2014/main" id="{B88F2C07-F34C-42E1-8AEE-CF648A0D923A}"/>
              </a:ext>
            </a:extLst>
          </p:cNvPr>
          <p:cNvSpPr>
            <a:spLocks noGrp="1"/>
          </p:cNvSpPr>
          <p:nvPr>
            <p:ph type="body" idx="1"/>
          </p:nvPr>
        </p:nvSpPr>
        <p:spPr/>
        <p:txBody>
          <a:bodyPr/>
          <a:lstStyle/>
          <a:p>
            <a:pPr marL="0" indent="0">
              <a:buNone/>
            </a:pPr>
            <a:r>
              <a:rPr lang="en-US" dirty="0"/>
              <a:t>Cross Industry Standard Process for Data Mining</a:t>
            </a:r>
            <a:endParaRPr lang="es-CO" dirty="0"/>
          </a:p>
        </p:txBody>
      </p:sp>
      <p:pic>
        <p:nvPicPr>
          <p:cNvPr id="5" name="Imagen 4">
            <a:extLst>
              <a:ext uri="{FF2B5EF4-FFF2-40B4-BE49-F238E27FC236}">
                <a16:creationId xmlns:a16="http://schemas.microsoft.com/office/drawing/2014/main" id="{07426B0B-46C1-4816-B905-2B54544AC09A}"/>
              </a:ext>
            </a:extLst>
          </p:cNvPr>
          <p:cNvPicPr>
            <a:picLocks noChangeAspect="1"/>
          </p:cNvPicPr>
          <p:nvPr/>
        </p:nvPicPr>
        <p:blipFill>
          <a:blip r:embed="rId2"/>
          <a:stretch>
            <a:fillRect/>
          </a:stretch>
        </p:blipFill>
        <p:spPr>
          <a:xfrm>
            <a:off x="1882588" y="2414540"/>
            <a:ext cx="5378824" cy="3173506"/>
          </a:xfrm>
          <a:prstGeom prst="rect">
            <a:avLst/>
          </a:prstGeom>
        </p:spPr>
      </p:pic>
    </p:spTree>
    <p:extLst>
      <p:ext uri="{BB962C8B-B14F-4D97-AF65-F5344CB8AC3E}">
        <p14:creationId xmlns:p14="http://schemas.microsoft.com/office/powerpoint/2010/main" val="167272313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3A6AB3-C214-4F6E-A8DB-0B2C33569B33}"/>
              </a:ext>
            </a:extLst>
          </p:cNvPr>
          <p:cNvSpPr>
            <a:spLocks noGrp="1"/>
          </p:cNvSpPr>
          <p:nvPr>
            <p:ph type="title"/>
          </p:nvPr>
        </p:nvSpPr>
        <p:spPr>
          <a:xfrm>
            <a:off x="628650" y="2766218"/>
            <a:ext cx="7886700" cy="1325563"/>
          </a:xfrm>
        </p:spPr>
        <p:txBody>
          <a:bodyPr/>
          <a:lstStyle/>
          <a:p>
            <a:pPr algn="ctr"/>
            <a:r>
              <a:rPr lang="en-US" b="1" dirty="0" err="1"/>
              <a:t>Algoritmos</a:t>
            </a:r>
            <a:r>
              <a:rPr lang="en-US" b="1" dirty="0"/>
              <a:t> de Machine Learning</a:t>
            </a:r>
            <a:endParaRPr lang="es-CO" b="1" dirty="0"/>
          </a:p>
        </p:txBody>
      </p:sp>
    </p:spTree>
    <p:extLst>
      <p:ext uri="{BB962C8B-B14F-4D97-AF65-F5344CB8AC3E}">
        <p14:creationId xmlns:p14="http://schemas.microsoft.com/office/powerpoint/2010/main" val="331989541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Árboles de decisión</a:t>
            </a:r>
          </a:p>
        </p:txBody>
      </p:sp>
      <p:sp>
        <p:nvSpPr>
          <p:cNvPr id="3" name="Marcador de texto 2"/>
          <p:cNvSpPr>
            <a:spLocks noGrp="1"/>
          </p:cNvSpPr>
          <p:nvPr>
            <p:ph type="body" idx="1"/>
          </p:nvPr>
        </p:nvSpPr>
        <p:spPr>
          <a:xfrm>
            <a:off x="628650" y="1825626"/>
            <a:ext cx="7886700" cy="2398032"/>
          </a:xfrm>
        </p:spPr>
        <p:txBody>
          <a:bodyPr>
            <a:normAutofit fontScale="70000" lnSpcReduction="20000"/>
          </a:bodyPr>
          <a:lstStyle/>
          <a:p>
            <a:pPr marL="0" indent="0">
              <a:buNone/>
            </a:pPr>
            <a:r>
              <a:rPr lang="es-CO" b="1" dirty="0"/>
              <a:t>Descripción de la tarea de inducción</a:t>
            </a:r>
            <a:endParaRPr lang="es-CO" dirty="0"/>
          </a:p>
          <a:p>
            <a:pPr marL="0" indent="0" algn="just">
              <a:buNone/>
            </a:pPr>
            <a:r>
              <a:rPr lang="es-CO" dirty="0"/>
              <a:t>El espacio de hipótesis es el conjunto de árboles de decisión posibles en los datos utilizados para entrenamiento. La tarea de inducción del árbol de decisión consiste en encontrar el árbol que mejor encaje con los datos de ejemplo disponibles que se encuentran clasificados.</a:t>
            </a:r>
          </a:p>
          <a:p>
            <a:pPr marL="0" indent="0" algn="just">
              <a:buNone/>
            </a:pPr>
            <a:endParaRPr lang="es-CO" dirty="0"/>
          </a:p>
          <a:p>
            <a:pPr marL="0" indent="0" algn="just">
              <a:buNone/>
            </a:pPr>
            <a:r>
              <a:rPr lang="es-CO" dirty="0"/>
              <a:t>Importante definir el método de selección de atributos para generar el árbol:</a:t>
            </a:r>
          </a:p>
        </p:txBody>
      </p:sp>
      <p:pic>
        <p:nvPicPr>
          <p:cNvPr id="4" name="Imagen 3"/>
          <p:cNvPicPr>
            <a:picLocks noChangeAspect="1"/>
          </p:cNvPicPr>
          <p:nvPr/>
        </p:nvPicPr>
        <p:blipFill>
          <a:blip r:embed="rId2"/>
          <a:stretch>
            <a:fillRect/>
          </a:stretch>
        </p:blipFill>
        <p:spPr>
          <a:xfrm>
            <a:off x="1539359" y="3983057"/>
            <a:ext cx="6065281" cy="1852800"/>
          </a:xfrm>
          <a:prstGeom prst="rect">
            <a:avLst/>
          </a:prstGeom>
        </p:spPr>
      </p:pic>
    </p:spTree>
    <p:extLst>
      <p:ext uri="{BB962C8B-B14F-4D97-AF65-F5344CB8AC3E}">
        <p14:creationId xmlns:p14="http://schemas.microsoft.com/office/powerpoint/2010/main" val="219462696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524331"/>
            <a:ext cx="7886700" cy="493031"/>
          </a:xfrm>
        </p:spPr>
        <p:txBody>
          <a:bodyPr>
            <a:normAutofit/>
          </a:bodyPr>
          <a:lstStyle/>
          <a:p>
            <a:pPr marL="0" indent="0">
              <a:buNone/>
            </a:pPr>
            <a:r>
              <a:rPr lang="es-CO" b="1" dirty="0"/>
              <a:t>Ejemplo</a:t>
            </a:r>
            <a:endParaRPr lang="es-CO" dirty="0"/>
          </a:p>
        </p:txBody>
      </p:sp>
      <p:pic>
        <p:nvPicPr>
          <p:cNvPr id="7" name="Imagen 6"/>
          <p:cNvPicPr>
            <a:picLocks noChangeAspect="1"/>
          </p:cNvPicPr>
          <p:nvPr/>
        </p:nvPicPr>
        <p:blipFill rotWithShape="1">
          <a:blip r:embed="rId2"/>
          <a:srcRect l="1726" t="30342" r="1726" b="20128"/>
          <a:stretch/>
        </p:blipFill>
        <p:spPr>
          <a:xfrm>
            <a:off x="628649" y="3466638"/>
            <a:ext cx="6887291" cy="2665714"/>
          </a:xfrm>
          <a:prstGeom prst="rect">
            <a:avLst/>
          </a:prstGeom>
        </p:spPr>
      </p:pic>
      <p:pic>
        <p:nvPicPr>
          <p:cNvPr id="6" name="Imagen 5"/>
          <p:cNvPicPr>
            <a:picLocks noChangeAspect="1"/>
          </p:cNvPicPr>
          <p:nvPr/>
        </p:nvPicPr>
        <p:blipFill rotWithShape="1">
          <a:blip r:embed="rId3"/>
          <a:srcRect t="13506" r="60863" b="53004"/>
          <a:stretch/>
        </p:blipFill>
        <p:spPr>
          <a:xfrm>
            <a:off x="5008108" y="1053127"/>
            <a:ext cx="3765096" cy="2427515"/>
          </a:xfrm>
          <a:prstGeom prst="rect">
            <a:avLst/>
          </a:prstGeom>
        </p:spPr>
      </p:pic>
      <p:sp>
        <p:nvSpPr>
          <p:cNvPr id="8" name="Rectángulo 7"/>
          <p:cNvSpPr/>
          <p:nvPr/>
        </p:nvSpPr>
        <p:spPr>
          <a:xfrm>
            <a:off x="628650" y="1368668"/>
            <a:ext cx="3834493" cy="1815882"/>
          </a:xfrm>
          <a:prstGeom prst="rect">
            <a:avLst/>
          </a:prstGeom>
        </p:spPr>
        <p:txBody>
          <a:bodyPr wrap="square">
            <a:spAutoFit/>
          </a:bodyPr>
          <a:lstStyle/>
          <a:p>
            <a:pPr algn="just"/>
            <a:r>
              <a:rPr lang="es-CO" sz="1600" dirty="0"/>
              <a:t>El algoritmo utilizado es del tipo “divide y vencerás”, construido sin retroceder en ningún caso para volver a reconsiderar una decisión tomada en un paso previo. Siempre avanza hacia adelante es denominado método codicioso (</a:t>
            </a:r>
            <a:r>
              <a:rPr lang="es-CO" sz="1600" i="1" dirty="0" err="1"/>
              <a:t>greedy</a:t>
            </a:r>
            <a:r>
              <a:rPr lang="es-CO" sz="1600" dirty="0"/>
              <a:t> en inglés).</a:t>
            </a:r>
          </a:p>
        </p:txBody>
      </p:sp>
    </p:spTree>
    <p:extLst>
      <p:ext uri="{BB962C8B-B14F-4D97-AF65-F5344CB8AC3E}">
        <p14:creationId xmlns:p14="http://schemas.microsoft.com/office/powerpoint/2010/main" val="3344672432"/>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662730"/>
            <a:ext cx="7886700" cy="5433270"/>
          </a:xfrm>
        </p:spPr>
        <p:txBody>
          <a:bodyPr>
            <a:normAutofit fontScale="70000" lnSpcReduction="20000"/>
          </a:bodyPr>
          <a:lstStyle/>
          <a:p>
            <a:pPr marL="0" indent="0">
              <a:buNone/>
            </a:pPr>
            <a:r>
              <a:rPr lang="es-CO" b="1" dirty="0"/>
              <a:t>Espacio de búsqueda y </a:t>
            </a:r>
            <a:r>
              <a:rPr lang="es-CO" b="1" dirty="0" err="1"/>
              <a:t>bias</a:t>
            </a:r>
            <a:r>
              <a:rPr lang="es-CO" b="1" dirty="0"/>
              <a:t> inductivo</a:t>
            </a:r>
          </a:p>
          <a:p>
            <a:pPr marL="0" indent="0" algn="just">
              <a:buNone/>
            </a:pPr>
            <a:r>
              <a:rPr lang="es-CO" dirty="0"/>
              <a:t>ID3 realiza una búsqueda en escalada, guiada por la medida de ganancia de información, desde árboles más sencillos a árboles más complejos, buscando aquel que clasifica correctamente los datos de entrenamiento.</a:t>
            </a:r>
          </a:p>
          <a:p>
            <a:pPr marL="0" indent="0" algn="just">
              <a:buNone/>
            </a:pPr>
            <a:endParaRPr lang="es-CO" dirty="0"/>
          </a:p>
          <a:p>
            <a:pPr marL="0" indent="0" algn="just">
              <a:buNone/>
            </a:pPr>
            <a:r>
              <a:rPr lang="es-CO" dirty="0"/>
              <a:t>ID3 se caracteriza por:</a:t>
            </a:r>
          </a:p>
          <a:p>
            <a:pPr algn="just"/>
            <a:r>
              <a:rPr lang="es-CO" dirty="0"/>
              <a:t>Trabaja en un espacio de hipótesis completo</a:t>
            </a:r>
          </a:p>
          <a:p>
            <a:pPr algn="just"/>
            <a:r>
              <a:rPr lang="es-CO" dirty="0"/>
              <a:t>No da marcha atrás</a:t>
            </a:r>
          </a:p>
          <a:p>
            <a:pPr algn="just"/>
            <a:r>
              <a:rPr lang="es-CO" dirty="0"/>
              <a:t>Robusto frente a errores</a:t>
            </a:r>
          </a:p>
          <a:p>
            <a:pPr algn="just"/>
            <a:r>
              <a:rPr lang="es-CO" dirty="0"/>
              <a:t>Dar preferencia a árboles cortos </a:t>
            </a:r>
            <a:r>
              <a:rPr lang="es-CO" dirty="0" err="1"/>
              <a:t>frante</a:t>
            </a:r>
            <a:r>
              <a:rPr lang="es-CO" dirty="0"/>
              <a:t> a los largos</a:t>
            </a:r>
          </a:p>
          <a:p>
            <a:pPr algn="just"/>
            <a:r>
              <a:rPr lang="es-CO" dirty="0"/>
              <a:t>Los atributos que dan mayor ganancia de información se ubican más cerca a la raíz</a:t>
            </a:r>
          </a:p>
          <a:p>
            <a:pPr algn="just"/>
            <a:endParaRPr lang="es-CO" dirty="0"/>
          </a:p>
          <a:p>
            <a:pPr marL="0" indent="0" algn="just">
              <a:buNone/>
            </a:pPr>
            <a:r>
              <a:rPr lang="es-CO" dirty="0">
                <a:solidFill>
                  <a:schemeClr val="accent5"/>
                </a:solidFill>
              </a:rPr>
              <a:t>El </a:t>
            </a:r>
            <a:r>
              <a:rPr lang="es-CO" b="1" i="1" dirty="0" err="1">
                <a:solidFill>
                  <a:schemeClr val="accent5"/>
                </a:solidFill>
              </a:rPr>
              <a:t>bias</a:t>
            </a:r>
            <a:r>
              <a:rPr lang="es-CO" b="1" i="1" dirty="0">
                <a:solidFill>
                  <a:schemeClr val="accent5"/>
                </a:solidFill>
              </a:rPr>
              <a:t> </a:t>
            </a:r>
            <a:r>
              <a:rPr lang="es-CO" b="1" dirty="0">
                <a:solidFill>
                  <a:schemeClr val="accent5"/>
                </a:solidFill>
              </a:rPr>
              <a:t>inductivo </a:t>
            </a:r>
            <a:r>
              <a:rPr lang="es-CO" dirty="0">
                <a:solidFill>
                  <a:schemeClr val="accent5"/>
                </a:solidFill>
              </a:rPr>
              <a:t>de ID3 se puede, por tanto, considerar como una preferencia por árboles cortos frente a largos y se prefieren árboles que sitúan cerca de la raíz a los atributos que aportan mayor ganancia de información.</a:t>
            </a:r>
          </a:p>
          <a:p>
            <a:pPr marL="0" indent="0" algn="just">
              <a:buNone/>
            </a:pPr>
            <a:endParaRPr lang="es-CO" dirty="0"/>
          </a:p>
          <a:p>
            <a:pPr marL="0" indent="0" algn="just">
              <a:buNone/>
            </a:pPr>
            <a:endParaRPr lang="es-CO" dirty="0"/>
          </a:p>
        </p:txBody>
      </p:sp>
    </p:spTree>
    <p:extLst>
      <p:ext uri="{BB962C8B-B14F-4D97-AF65-F5344CB8AC3E}">
        <p14:creationId xmlns:p14="http://schemas.microsoft.com/office/powerpoint/2010/main" val="254527682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855678"/>
            <a:ext cx="7886700" cy="5251208"/>
          </a:xfrm>
        </p:spPr>
        <p:txBody>
          <a:bodyPr>
            <a:normAutofit fontScale="92500" lnSpcReduction="10000"/>
          </a:bodyPr>
          <a:lstStyle/>
          <a:p>
            <a:pPr marL="0" indent="0">
              <a:buNone/>
            </a:pPr>
            <a:r>
              <a:rPr lang="es-CO" b="1" dirty="0"/>
              <a:t>Algoritmo de aprendizaje C4.5</a:t>
            </a:r>
          </a:p>
          <a:p>
            <a:pPr marL="0" indent="0" algn="just">
              <a:buNone/>
            </a:pPr>
            <a:r>
              <a:rPr lang="es-CO" dirty="0"/>
              <a:t>El algoritmo C4.5 se puede aplicar tanto a atributos con valores discretos como a atributos con valores continuos. C4.5 puede trabajar con datos ausentes, que no son tenidos en cuenta a la hora de calcular las métricas para seleccionar los atributos. El método de selección de atributos que utiliza C4.5 es la medida de proporción de ganancia.</a:t>
            </a:r>
          </a:p>
          <a:p>
            <a:pPr marL="0" indent="0">
              <a:buNone/>
            </a:pPr>
            <a:endParaRPr lang="es-CO" dirty="0"/>
          </a:p>
          <a:p>
            <a:pPr marL="0" indent="0" algn="just">
              <a:buNone/>
            </a:pPr>
            <a:r>
              <a:rPr lang="es-CO" dirty="0"/>
              <a:t>C4.5 realiza una </a:t>
            </a:r>
            <a:r>
              <a:rPr lang="es-CO" b="1" dirty="0"/>
              <a:t>poda </a:t>
            </a:r>
            <a:r>
              <a:rPr lang="es-CO" dirty="0"/>
              <a:t>tras la generación del árbol (</a:t>
            </a:r>
            <a:r>
              <a:rPr lang="es-CO" i="1" dirty="0" err="1"/>
              <a:t>pospoda</a:t>
            </a:r>
            <a:r>
              <a:rPr lang="es-CO" dirty="0"/>
              <a:t>) con el fin de mejorar la generalización del modelo. Una vez que el árbol ha sido generado, C4.5 elimina aquellos nodos del árbol para los cuales el resultado de podar es una mejora en la precisión en la clasificación.</a:t>
            </a:r>
          </a:p>
          <a:p>
            <a:pPr marL="0" indent="0" algn="just">
              <a:buNone/>
            </a:pPr>
            <a:endParaRPr lang="es-CO" dirty="0"/>
          </a:p>
        </p:txBody>
      </p:sp>
    </p:spTree>
    <p:extLst>
      <p:ext uri="{BB962C8B-B14F-4D97-AF65-F5344CB8AC3E}">
        <p14:creationId xmlns:p14="http://schemas.microsoft.com/office/powerpoint/2010/main" val="64056272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a:t>Reglas de clasificación y asociación</a:t>
            </a:r>
          </a:p>
        </p:txBody>
      </p:sp>
      <p:sp>
        <p:nvSpPr>
          <p:cNvPr id="3" name="Marcador de texto 2"/>
          <p:cNvSpPr>
            <a:spLocks noGrp="1"/>
          </p:cNvSpPr>
          <p:nvPr>
            <p:ph type="body" idx="1"/>
          </p:nvPr>
        </p:nvSpPr>
        <p:spPr>
          <a:xfrm>
            <a:off x="628650" y="1883229"/>
            <a:ext cx="7886700" cy="4223656"/>
          </a:xfrm>
        </p:spPr>
        <p:txBody>
          <a:bodyPr>
            <a:normAutofit fontScale="77500" lnSpcReduction="20000"/>
          </a:bodyPr>
          <a:lstStyle/>
          <a:p>
            <a:pPr marL="0" indent="0">
              <a:buNone/>
            </a:pPr>
            <a:r>
              <a:rPr lang="es-CO" b="1" dirty="0"/>
              <a:t>Antecedentes y consecuentes</a:t>
            </a:r>
          </a:p>
          <a:p>
            <a:pPr marL="0" indent="0" algn="just">
              <a:buNone/>
            </a:pPr>
            <a:r>
              <a:rPr lang="es-CO" dirty="0"/>
              <a:t>Los árboles de decisión se pueden mapear a estructuras de reglas con la siguiente sintaxis:</a:t>
            </a:r>
          </a:p>
          <a:p>
            <a:pPr marL="0" indent="0" algn="just">
              <a:buNone/>
            </a:pPr>
            <a:endParaRPr lang="es-CO" dirty="0"/>
          </a:p>
          <a:p>
            <a:pPr marL="0" indent="0" algn="just">
              <a:buNone/>
            </a:pPr>
            <a:r>
              <a:rPr lang="es-CO" dirty="0">
                <a:latin typeface="Source Code Pro Light" panose="020B0409030403020204" pitchFamily="49" charset="0"/>
                <a:ea typeface="Source Code Pro Light" panose="020B0409030403020204" pitchFamily="49" charset="0"/>
              </a:rPr>
              <a:t>SI &lt;antecedente&gt; ENTONCES &lt;consecuente&gt;</a:t>
            </a:r>
          </a:p>
          <a:p>
            <a:pPr marL="0" indent="0" algn="just">
              <a:buNone/>
            </a:pPr>
            <a:endParaRPr lang="es-CO" dirty="0"/>
          </a:p>
          <a:p>
            <a:pPr marL="0" indent="0" algn="just">
              <a:buNone/>
            </a:pPr>
            <a:r>
              <a:rPr lang="es-CO" dirty="0"/>
              <a:t>Se pueden presentar múltiples condiciones unidas por operadores lógicos AND (conjunción) y OR (disyunción). No se recomienda mezclar en la misma regla conjunciones y disyunciones.</a:t>
            </a:r>
          </a:p>
          <a:p>
            <a:pPr marL="0" indent="0" algn="just">
              <a:buNone/>
            </a:pPr>
            <a:endParaRPr lang="es-CO" dirty="0"/>
          </a:p>
          <a:p>
            <a:pPr marL="0" indent="0" algn="just">
              <a:buNone/>
            </a:pPr>
            <a:r>
              <a:rPr lang="es-CO" dirty="0">
                <a:latin typeface="Source Code Pro Light" panose="020B0409030403020204" pitchFamily="49" charset="0"/>
                <a:ea typeface="Source Code Pro Light" panose="020B0409030403020204" pitchFamily="49" charset="0"/>
              </a:rPr>
              <a:t>SI &lt;antecedente 1&gt; AND &lt;antecedente 2&gt; AND &lt;antecedente 3&gt;</a:t>
            </a:r>
          </a:p>
          <a:p>
            <a:pPr marL="0" indent="0" algn="just">
              <a:buNone/>
            </a:pPr>
            <a:r>
              <a:rPr lang="es-CO" dirty="0">
                <a:latin typeface="Source Code Pro Light" panose="020B0409030403020204" pitchFamily="49" charset="0"/>
                <a:ea typeface="Source Code Pro Light" panose="020B0409030403020204" pitchFamily="49" charset="0"/>
              </a:rPr>
              <a:t>	ENTONCES &lt;consecuente 1&gt; &lt;consecuente 2&gt;</a:t>
            </a:r>
          </a:p>
          <a:p>
            <a:pPr marL="0" indent="0" algn="just">
              <a:buNone/>
            </a:pPr>
            <a:endParaRPr lang="es-CO" dirty="0"/>
          </a:p>
          <a:p>
            <a:pPr marL="0" indent="0" algn="just">
              <a:buNone/>
            </a:pPr>
            <a:endParaRPr lang="es-CO" dirty="0"/>
          </a:p>
          <a:p>
            <a:pPr marL="0" indent="0" algn="just">
              <a:buNone/>
            </a:pPr>
            <a:endParaRPr lang="es-CO" dirty="0"/>
          </a:p>
        </p:txBody>
      </p:sp>
    </p:spTree>
    <p:extLst>
      <p:ext uri="{BB962C8B-B14F-4D97-AF65-F5344CB8AC3E}">
        <p14:creationId xmlns:p14="http://schemas.microsoft.com/office/powerpoint/2010/main" val="206427611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511728"/>
            <a:ext cx="7886700" cy="5595157"/>
          </a:xfrm>
        </p:spPr>
        <p:txBody>
          <a:bodyPr>
            <a:normAutofit fontScale="70000" lnSpcReduction="20000"/>
          </a:bodyPr>
          <a:lstStyle/>
          <a:p>
            <a:pPr marL="0" indent="0">
              <a:buNone/>
            </a:pPr>
            <a:r>
              <a:rPr lang="es-CO" b="1" dirty="0"/>
              <a:t>Ejemplos</a:t>
            </a:r>
          </a:p>
          <a:p>
            <a:pPr marL="0" indent="0" algn="just">
              <a:buNone/>
            </a:pPr>
            <a:r>
              <a:rPr lang="es-CO" dirty="0">
                <a:latin typeface="Source Code Pro Light" panose="020B0409030403020204" pitchFamily="49" charset="0"/>
                <a:ea typeface="Source Code Pro Light" panose="020B0409030403020204" pitchFamily="49" charset="0"/>
              </a:rPr>
              <a:t>SI edad &lt; 25</a:t>
            </a:r>
          </a:p>
          <a:p>
            <a:pPr marL="0" indent="0" algn="just">
              <a:buNone/>
            </a:pPr>
            <a:r>
              <a:rPr lang="es-CO" dirty="0">
                <a:latin typeface="Source Code Pro Light" panose="020B0409030403020204" pitchFamily="49" charset="0"/>
                <a:ea typeface="Source Code Pro Light" panose="020B0409030403020204" pitchFamily="49" charset="0"/>
              </a:rPr>
              <a:t>	AND ‘años con licencia de conducción’ &lt; 2 </a:t>
            </a:r>
          </a:p>
          <a:p>
            <a:pPr marL="0" indent="0" algn="just">
              <a:buNone/>
            </a:pPr>
            <a:r>
              <a:rPr lang="es-CO" dirty="0">
                <a:latin typeface="Source Code Pro Light" panose="020B0409030403020204" pitchFamily="49" charset="0"/>
                <a:ea typeface="Source Code Pro Light" panose="020B0409030403020204" pitchFamily="49" charset="0"/>
              </a:rPr>
              <a:t>	AND ‘número de siniestros previos’ &gt; 0</a:t>
            </a:r>
          </a:p>
          <a:p>
            <a:pPr marL="0" indent="0" algn="just">
              <a:buNone/>
            </a:pPr>
            <a:r>
              <a:rPr lang="es-CO" dirty="0">
                <a:latin typeface="Source Code Pro Light" panose="020B0409030403020204" pitchFamily="49" charset="0"/>
                <a:ea typeface="Source Code Pro Light" panose="020B0409030403020204" pitchFamily="49" charset="0"/>
              </a:rPr>
              <a:t>ENTONCES ‘riesgo de siniestro’ es alto</a:t>
            </a:r>
          </a:p>
          <a:p>
            <a:pPr marL="0" indent="0" algn="just">
              <a:buNone/>
            </a:pPr>
            <a:endParaRPr lang="es-CO" dirty="0">
              <a:latin typeface="Source Code Pro Light" panose="020B0409030403020204" pitchFamily="49" charset="0"/>
              <a:ea typeface="Source Code Pro Light" panose="020B0409030403020204" pitchFamily="49" charset="0"/>
            </a:endParaRPr>
          </a:p>
          <a:p>
            <a:pPr marL="0" indent="0" algn="just">
              <a:buNone/>
            </a:pPr>
            <a:r>
              <a:rPr lang="es-CO" dirty="0">
                <a:latin typeface="Source Code Pro Light" panose="020B0409030403020204" pitchFamily="49" charset="0"/>
                <a:ea typeface="Source Code Pro Light" panose="020B0409030403020204" pitchFamily="49" charset="0"/>
              </a:rPr>
              <a:t>SI edad &lt; 25</a:t>
            </a:r>
          </a:p>
          <a:p>
            <a:pPr marL="0" indent="0" algn="just">
              <a:buNone/>
            </a:pPr>
            <a:r>
              <a:rPr lang="es-CO" dirty="0">
                <a:latin typeface="Source Code Pro Light" panose="020B0409030403020204" pitchFamily="49" charset="0"/>
                <a:ea typeface="Source Code Pro Light" panose="020B0409030403020204" pitchFamily="49" charset="0"/>
              </a:rPr>
              <a:t>	AND ‘años con licencia de conducción’ &lt; 2</a:t>
            </a:r>
          </a:p>
          <a:p>
            <a:pPr marL="0" indent="0" algn="just">
              <a:buNone/>
            </a:pPr>
            <a:r>
              <a:rPr lang="es-CO" dirty="0">
                <a:latin typeface="Source Code Pro Light" panose="020B0409030403020204" pitchFamily="49" charset="0"/>
                <a:ea typeface="Source Code Pro Light" panose="020B0409030403020204" pitchFamily="49" charset="0"/>
              </a:rPr>
              <a:t>	AND ‘número de siniestros previos’ &gt; 0</a:t>
            </a:r>
          </a:p>
          <a:p>
            <a:pPr marL="0" indent="0" algn="just">
              <a:buNone/>
            </a:pPr>
            <a:r>
              <a:rPr lang="es-CO" dirty="0">
                <a:latin typeface="Source Code Pro Light" panose="020B0409030403020204" pitchFamily="49" charset="0"/>
                <a:ea typeface="Source Code Pro Light" panose="020B0409030403020204" pitchFamily="49" charset="0"/>
              </a:rPr>
              <a:t>ENTONCES ‘riesgo de siniestro’ = ‘edad’ * 1,5</a:t>
            </a:r>
          </a:p>
          <a:p>
            <a:pPr marL="0" indent="0" algn="just">
              <a:buNone/>
            </a:pPr>
            <a:endParaRPr lang="es-CO" dirty="0"/>
          </a:p>
          <a:p>
            <a:pPr marL="0" indent="0" algn="just">
              <a:buNone/>
            </a:pPr>
            <a:r>
              <a:rPr lang="es-CO" dirty="0">
                <a:solidFill>
                  <a:schemeClr val="accent5"/>
                </a:solidFill>
              </a:rPr>
              <a:t>Mientras que las </a:t>
            </a:r>
            <a:r>
              <a:rPr lang="es-CO" b="1" dirty="0">
                <a:solidFill>
                  <a:schemeClr val="accent5"/>
                </a:solidFill>
              </a:rPr>
              <a:t>reglas de clasificación </a:t>
            </a:r>
            <a:r>
              <a:rPr lang="es-CO" dirty="0">
                <a:solidFill>
                  <a:schemeClr val="accent5"/>
                </a:solidFill>
              </a:rPr>
              <a:t>predicen la clase</a:t>
            </a:r>
            <a:r>
              <a:rPr lang="es-CO" b="1" dirty="0">
                <a:solidFill>
                  <a:schemeClr val="accent5"/>
                </a:solidFill>
              </a:rPr>
              <a:t>, las reglas de asociación </a:t>
            </a:r>
            <a:r>
              <a:rPr lang="es-CO" dirty="0">
                <a:solidFill>
                  <a:schemeClr val="accent5"/>
                </a:solidFill>
              </a:rPr>
              <a:t>predicen valores de atributos, combinaciones de valores de atributos, o la propia clase. El interés de las reglas de asociación es descubrir combinaciones de pares atributo-valor que </a:t>
            </a:r>
            <a:r>
              <a:rPr lang="es-CO" b="1" dirty="0">
                <a:solidFill>
                  <a:schemeClr val="accent5"/>
                </a:solidFill>
              </a:rPr>
              <a:t>ocurren con frecuencia </a:t>
            </a:r>
            <a:r>
              <a:rPr lang="es-CO" dirty="0">
                <a:solidFill>
                  <a:schemeClr val="accent5"/>
                </a:solidFill>
              </a:rPr>
              <a:t>en un conjunto de datos. </a:t>
            </a:r>
          </a:p>
          <a:p>
            <a:pPr marL="0" indent="0" algn="just">
              <a:buNone/>
            </a:pPr>
            <a:endParaRPr lang="es-CO" dirty="0"/>
          </a:p>
        </p:txBody>
      </p:sp>
    </p:spTree>
    <p:extLst>
      <p:ext uri="{BB962C8B-B14F-4D97-AF65-F5344CB8AC3E}">
        <p14:creationId xmlns:p14="http://schemas.microsoft.com/office/powerpoint/2010/main" val="13649167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Inteligencia Artificial: mitos y leyendas urbanas que son falsos">
            <a:extLst>
              <a:ext uri="{FF2B5EF4-FFF2-40B4-BE49-F238E27FC236}">
                <a16:creationId xmlns:a16="http://schemas.microsoft.com/office/drawing/2014/main" id="{680DA473-9F65-4D1D-A7CC-5EB6045E05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756" r="26293" b="-1"/>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4772799" y="0"/>
            <a:ext cx="4202389" cy="6682154"/>
          </a:xfrm>
          <a:prstGeom prst="rect">
            <a:avLst/>
          </a:prstGeom>
        </p:spPr>
        <p:txBody>
          <a:bodyPr vert="horz" lIns="91440" tIns="45720" rIns="91440" bIns="45720" rtlCol="0">
            <a:noAutofit/>
          </a:bodyPr>
          <a:lstStyle/>
          <a:p>
            <a:pPr defTabSz="914400" hangingPunct="1">
              <a:lnSpc>
                <a:spcPct val="90000"/>
              </a:lnSpc>
              <a:spcAft>
                <a:spcPts val="450"/>
              </a:spcAft>
            </a:pPr>
            <a:r>
              <a:rPr lang="en-US" sz="3200" kern="1200" dirty="0">
                <a:solidFill>
                  <a:schemeClr val="tx1"/>
                </a:solidFill>
                <a:ea typeface="+mn-ea"/>
                <a:cs typeface="+mn-cs"/>
              </a:rPr>
              <a:t>La </a:t>
            </a:r>
            <a:r>
              <a:rPr lang="en-US" sz="3200" kern="1200" dirty="0" err="1">
                <a:solidFill>
                  <a:schemeClr val="tx1"/>
                </a:solidFill>
                <a:ea typeface="+mn-ea"/>
                <a:cs typeface="+mn-cs"/>
              </a:rPr>
              <a:t>activación</a:t>
            </a:r>
            <a:r>
              <a:rPr lang="en-US" sz="3200" kern="1200" dirty="0">
                <a:solidFill>
                  <a:schemeClr val="tx1"/>
                </a:solidFill>
                <a:ea typeface="+mn-ea"/>
                <a:cs typeface="+mn-cs"/>
              </a:rPr>
              <a:t> neuronal </a:t>
            </a:r>
            <a:r>
              <a:rPr lang="en-US" sz="3200" kern="1200" dirty="0" err="1">
                <a:solidFill>
                  <a:schemeClr val="tx1"/>
                </a:solidFill>
                <a:ea typeface="+mn-ea"/>
                <a:cs typeface="+mn-cs"/>
              </a:rPr>
              <a:t>sigue</a:t>
            </a:r>
            <a:r>
              <a:rPr lang="en-US" sz="3200" kern="1200" dirty="0">
                <a:solidFill>
                  <a:schemeClr val="tx1"/>
                </a:solidFill>
                <a:ea typeface="+mn-ea"/>
                <a:cs typeface="+mn-cs"/>
              </a:rPr>
              <a:t> </a:t>
            </a:r>
            <a:r>
              <a:rPr lang="en-US" sz="3200" kern="1200" dirty="0" err="1">
                <a:solidFill>
                  <a:schemeClr val="tx1"/>
                </a:solidFill>
                <a:ea typeface="+mn-ea"/>
                <a:cs typeface="+mn-cs"/>
              </a:rPr>
              <a:t>complejos</a:t>
            </a:r>
            <a:r>
              <a:rPr lang="en-US" sz="3200" kern="1200" dirty="0">
                <a:solidFill>
                  <a:schemeClr val="tx1"/>
                </a:solidFill>
                <a:ea typeface="+mn-ea"/>
                <a:cs typeface="+mn-cs"/>
              </a:rPr>
              <a:t> </a:t>
            </a:r>
            <a:r>
              <a:rPr lang="en-US" sz="3200" kern="1200" dirty="0" err="1">
                <a:solidFill>
                  <a:schemeClr val="tx1"/>
                </a:solidFill>
                <a:ea typeface="+mn-ea"/>
                <a:cs typeface="+mn-cs"/>
              </a:rPr>
              <a:t>procesos</a:t>
            </a:r>
            <a:r>
              <a:rPr lang="en-US" sz="3200" kern="1200" dirty="0">
                <a:solidFill>
                  <a:schemeClr val="tx1"/>
                </a:solidFill>
                <a:ea typeface="+mn-ea"/>
                <a:cs typeface="+mn-cs"/>
              </a:rPr>
              <a:t> </a:t>
            </a:r>
            <a:r>
              <a:rPr lang="en-US" sz="3200" kern="1200" dirty="0" err="1">
                <a:solidFill>
                  <a:schemeClr val="tx1"/>
                </a:solidFill>
                <a:ea typeface="+mn-ea"/>
                <a:cs typeface="+mn-cs"/>
              </a:rPr>
              <a:t>biofísicos</a:t>
            </a:r>
            <a:r>
              <a:rPr lang="en-US" sz="3200" kern="1200" dirty="0">
                <a:solidFill>
                  <a:schemeClr val="tx1"/>
                </a:solidFill>
                <a:ea typeface="+mn-ea"/>
                <a:cs typeface="+mn-cs"/>
              </a:rPr>
              <a:t> que </a:t>
            </a:r>
            <a:r>
              <a:rPr lang="en-US" sz="3200" kern="1200" dirty="0" err="1">
                <a:solidFill>
                  <a:schemeClr val="tx1"/>
                </a:solidFill>
                <a:ea typeface="+mn-ea"/>
                <a:cs typeface="+mn-cs"/>
              </a:rPr>
              <a:t>garantizan</a:t>
            </a:r>
            <a:r>
              <a:rPr lang="en-US" sz="3200" kern="1200" dirty="0">
                <a:solidFill>
                  <a:schemeClr val="tx1"/>
                </a:solidFill>
                <a:ea typeface="+mn-ea"/>
                <a:cs typeface="+mn-cs"/>
              </a:rPr>
              <a:t> un </a:t>
            </a:r>
            <a:r>
              <a:rPr lang="en-US" sz="3200" kern="1200" dirty="0" err="1">
                <a:solidFill>
                  <a:schemeClr val="tx1"/>
                </a:solidFill>
                <a:ea typeface="+mn-ea"/>
                <a:cs typeface="+mn-cs"/>
              </a:rPr>
              <a:t>funcionamiento</a:t>
            </a:r>
            <a:r>
              <a:rPr lang="en-US" sz="3200" kern="1200" dirty="0">
                <a:solidFill>
                  <a:schemeClr val="tx1"/>
                </a:solidFill>
                <a:ea typeface="+mn-ea"/>
                <a:cs typeface="+mn-cs"/>
              </a:rPr>
              <a:t> </a:t>
            </a:r>
            <a:r>
              <a:rPr lang="en-US" sz="3200" kern="1200" dirty="0" err="1">
                <a:solidFill>
                  <a:schemeClr val="tx1"/>
                </a:solidFill>
                <a:ea typeface="+mn-ea"/>
                <a:cs typeface="+mn-cs"/>
              </a:rPr>
              <a:t>robusto</a:t>
            </a:r>
            <a:r>
              <a:rPr lang="en-US" sz="3200" kern="1200" dirty="0">
                <a:solidFill>
                  <a:schemeClr val="tx1"/>
                </a:solidFill>
                <a:ea typeface="+mn-ea"/>
                <a:cs typeface="+mn-cs"/>
              </a:rPr>
              <a:t> y </a:t>
            </a:r>
            <a:r>
              <a:rPr lang="en-US" sz="3200" kern="1200" dirty="0" err="1">
                <a:solidFill>
                  <a:schemeClr val="tx1"/>
                </a:solidFill>
                <a:ea typeface="+mn-ea"/>
                <a:cs typeface="+mn-cs"/>
              </a:rPr>
              <a:t>adaptativo</a:t>
            </a:r>
            <a:r>
              <a:rPr lang="en-US" sz="3200" kern="1200" dirty="0">
                <a:solidFill>
                  <a:schemeClr val="tx1"/>
                </a:solidFill>
                <a:ea typeface="+mn-ea"/>
                <a:cs typeface="+mn-cs"/>
              </a:rPr>
              <a:t>, y </a:t>
            </a:r>
            <a:r>
              <a:rPr lang="en-US" sz="3200" kern="1200" dirty="0" err="1">
                <a:solidFill>
                  <a:schemeClr val="tx1"/>
                </a:solidFill>
                <a:ea typeface="+mn-ea"/>
                <a:cs typeface="+mn-cs"/>
              </a:rPr>
              <a:t>nos</a:t>
            </a:r>
            <a:r>
              <a:rPr lang="en-US" sz="3200" kern="1200" dirty="0">
                <a:solidFill>
                  <a:schemeClr val="tx1"/>
                </a:solidFill>
                <a:ea typeface="+mn-ea"/>
                <a:cs typeface="+mn-cs"/>
              </a:rPr>
              <a:t> </a:t>
            </a:r>
            <a:r>
              <a:rPr lang="en-US" sz="3200" kern="1200" dirty="0" err="1">
                <a:solidFill>
                  <a:schemeClr val="tx1"/>
                </a:solidFill>
                <a:ea typeface="+mn-ea"/>
                <a:cs typeface="+mn-cs"/>
              </a:rPr>
              <a:t>permite</a:t>
            </a:r>
            <a:r>
              <a:rPr lang="en-US" sz="3200" kern="1200" dirty="0">
                <a:solidFill>
                  <a:schemeClr val="tx1"/>
                </a:solidFill>
                <a:ea typeface="+mn-ea"/>
                <a:cs typeface="+mn-cs"/>
              </a:rPr>
              <a:t> realizar </a:t>
            </a:r>
            <a:r>
              <a:rPr lang="en-US" sz="3200" kern="1200" dirty="0" err="1">
                <a:solidFill>
                  <a:schemeClr val="tx1"/>
                </a:solidFill>
                <a:ea typeface="+mn-ea"/>
                <a:cs typeface="+mn-cs"/>
              </a:rPr>
              <a:t>funciones</a:t>
            </a:r>
            <a:r>
              <a:rPr lang="en-US" sz="3200" kern="1200" dirty="0">
                <a:solidFill>
                  <a:schemeClr val="tx1"/>
                </a:solidFill>
                <a:ea typeface="+mn-ea"/>
                <a:cs typeface="+mn-cs"/>
              </a:rPr>
              <a:t> como </a:t>
            </a:r>
            <a:r>
              <a:rPr lang="en-US" sz="3200" kern="1200" dirty="0" err="1">
                <a:solidFill>
                  <a:schemeClr val="tx1"/>
                </a:solidFill>
                <a:ea typeface="+mn-ea"/>
                <a:cs typeface="+mn-cs"/>
              </a:rPr>
              <a:t>el</a:t>
            </a:r>
            <a:r>
              <a:rPr lang="en-US" sz="3200" kern="1200" dirty="0">
                <a:solidFill>
                  <a:schemeClr val="tx1"/>
                </a:solidFill>
                <a:ea typeface="+mn-ea"/>
                <a:cs typeface="+mn-cs"/>
              </a:rPr>
              <a:t> </a:t>
            </a:r>
            <a:r>
              <a:rPr lang="en-US" sz="3200" kern="1200" dirty="0" err="1">
                <a:solidFill>
                  <a:schemeClr val="tx1"/>
                </a:solidFill>
                <a:ea typeface="+mn-ea"/>
                <a:cs typeface="+mn-cs"/>
              </a:rPr>
              <a:t>procesado</a:t>
            </a:r>
            <a:r>
              <a:rPr lang="en-US" sz="3200" kern="1200" dirty="0">
                <a:solidFill>
                  <a:schemeClr val="tx1"/>
                </a:solidFill>
                <a:ea typeface="+mn-ea"/>
                <a:cs typeface="+mn-cs"/>
              </a:rPr>
              <a:t> de información sensorial, la </a:t>
            </a:r>
            <a:r>
              <a:rPr lang="en-US" sz="3200" kern="1200" dirty="0" err="1">
                <a:solidFill>
                  <a:schemeClr val="tx1"/>
                </a:solidFill>
                <a:ea typeface="+mn-ea"/>
                <a:cs typeface="+mn-cs"/>
              </a:rPr>
              <a:t>regulación</a:t>
            </a:r>
            <a:r>
              <a:rPr lang="en-US" sz="3200" kern="1200" dirty="0">
                <a:solidFill>
                  <a:schemeClr val="tx1"/>
                </a:solidFill>
                <a:ea typeface="+mn-ea"/>
                <a:cs typeface="+mn-cs"/>
              </a:rPr>
              <a:t> fisiológica de los </a:t>
            </a:r>
            <a:r>
              <a:rPr lang="en-US" sz="3200" kern="1200" dirty="0" err="1">
                <a:solidFill>
                  <a:schemeClr val="tx1"/>
                </a:solidFill>
                <a:ea typeface="+mn-ea"/>
                <a:cs typeface="+mn-cs"/>
              </a:rPr>
              <a:t>órganos</a:t>
            </a:r>
            <a:r>
              <a:rPr lang="en-US" sz="3200" kern="1200" dirty="0">
                <a:solidFill>
                  <a:schemeClr val="tx1"/>
                </a:solidFill>
                <a:ea typeface="+mn-ea"/>
                <a:cs typeface="+mn-cs"/>
              </a:rPr>
              <a:t>, </a:t>
            </a:r>
            <a:r>
              <a:rPr lang="en-US" sz="3200" kern="1200" dirty="0" err="1">
                <a:solidFill>
                  <a:schemeClr val="tx1"/>
                </a:solidFill>
                <a:ea typeface="+mn-ea"/>
                <a:cs typeface="+mn-cs"/>
              </a:rPr>
              <a:t>el</a:t>
            </a:r>
            <a:r>
              <a:rPr lang="en-US" sz="3200" kern="1200" dirty="0">
                <a:solidFill>
                  <a:schemeClr val="tx1"/>
                </a:solidFill>
                <a:ea typeface="+mn-ea"/>
                <a:cs typeface="+mn-cs"/>
              </a:rPr>
              <a:t> </a:t>
            </a:r>
            <a:r>
              <a:rPr lang="en-US" sz="3200" kern="1200" dirty="0" err="1">
                <a:solidFill>
                  <a:schemeClr val="tx1"/>
                </a:solidFill>
                <a:ea typeface="+mn-ea"/>
                <a:cs typeface="+mn-cs"/>
              </a:rPr>
              <a:t>lenguaje</a:t>
            </a:r>
            <a:r>
              <a:rPr lang="en-US" sz="3200" kern="1200" dirty="0">
                <a:solidFill>
                  <a:schemeClr val="tx1"/>
                </a:solidFill>
                <a:ea typeface="+mn-ea"/>
                <a:cs typeface="+mn-cs"/>
              </a:rPr>
              <a:t> o la </a:t>
            </a:r>
            <a:r>
              <a:rPr lang="en-US" sz="3200" kern="1200" dirty="0" err="1">
                <a:solidFill>
                  <a:schemeClr val="tx1"/>
                </a:solidFill>
                <a:ea typeface="+mn-ea"/>
                <a:cs typeface="+mn-cs"/>
              </a:rPr>
              <a:t>abstracción</a:t>
            </a:r>
            <a:r>
              <a:rPr lang="en-US" sz="3200" kern="1200" dirty="0">
                <a:solidFill>
                  <a:schemeClr val="tx1"/>
                </a:solidFill>
                <a:ea typeface="+mn-ea"/>
                <a:cs typeface="+mn-cs"/>
              </a:rPr>
              <a:t> </a:t>
            </a:r>
            <a:r>
              <a:rPr lang="en-US" sz="3200" kern="1200" dirty="0" err="1">
                <a:solidFill>
                  <a:schemeClr val="tx1"/>
                </a:solidFill>
                <a:ea typeface="+mn-ea"/>
                <a:cs typeface="+mn-cs"/>
              </a:rPr>
              <a:t>matemática</a:t>
            </a:r>
            <a:r>
              <a:rPr lang="en-US" sz="3200" kern="1200" dirty="0">
                <a:solidFill>
                  <a:schemeClr val="tx1"/>
                </a:solidFill>
                <a:ea typeface="+mn-ea"/>
                <a:cs typeface="+mn-cs"/>
              </a:rPr>
              <a:t>.</a:t>
            </a:r>
          </a:p>
        </p:txBody>
      </p:sp>
    </p:spTree>
    <p:extLst>
      <p:ext uri="{BB962C8B-B14F-4D97-AF65-F5344CB8AC3E}">
        <p14:creationId xmlns:p14="http://schemas.microsoft.com/office/powerpoint/2010/main" val="2860012689"/>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503339"/>
            <a:ext cx="7886700" cy="5603546"/>
          </a:xfrm>
        </p:spPr>
        <p:txBody>
          <a:bodyPr>
            <a:normAutofit/>
          </a:bodyPr>
          <a:lstStyle/>
          <a:p>
            <a:pPr marL="0" indent="0">
              <a:buNone/>
            </a:pPr>
            <a:r>
              <a:rPr lang="es-CO" b="1" dirty="0"/>
              <a:t>Ejemplos</a:t>
            </a:r>
          </a:p>
          <a:p>
            <a:pPr marL="0" indent="0" algn="just">
              <a:buNone/>
            </a:pPr>
            <a:r>
              <a:rPr lang="es-CO" dirty="0">
                <a:latin typeface="Source Sans Pro Light" panose="020B0403030403020204" pitchFamily="34" charset="0"/>
                <a:ea typeface="Source Sans Pro Light" panose="020B0403030403020204" pitchFamily="34" charset="0"/>
              </a:rPr>
              <a:t>SI edad &lt; 25</a:t>
            </a:r>
          </a:p>
          <a:p>
            <a:pPr marL="0" indent="0" algn="just">
              <a:buNone/>
            </a:pPr>
            <a:r>
              <a:rPr lang="es-CO" dirty="0">
                <a:latin typeface="Source Sans Pro Light" panose="020B0403030403020204" pitchFamily="34" charset="0"/>
                <a:ea typeface="Source Sans Pro Light" panose="020B0403030403020204" pitchFamily="34" charset="0"/>
              </a:rPr>
              <a:t>	AND ‘años con licencia de conducción’ &lt; 2 </a:t>
            </a:r>
          </a:p>
          <a:p>
            <a:pPr marL="0" indent="0" algn="just">
              <a:buNone/>
            </a:pPr>
            <a:r>
              <a:rPr lang="es-CO" dirty="0">
                <a:latin typeface="Source Sans Pro Light" panose="020B0403030403020204" pitchFamily="34" charset="0"/>
                <a:ea typeface="Source Sans Pro Light" panose="020B0403030403020204" pitchFamily="34" charset="0"/>
              </a:rPr>
              <a:t>	AND ‘número de siniestros previos’ &gt; 0</a:t>
            </a:r>
          </a:p>
          <a:p>
            <a:pPr marL="0" indent="0" algn="just">
              <a:buNone/>
            </a:pPr>
            <a:r>
              <a:rPr lang="es-CO" dirty="0">
                <a:latin typeface="Source Sans Pro Light" panose="020B0403030403020204" pitchFamily="34" charset="0"/>
                <a:ea typeface="Source Sans Pro Light" panose="020B0403030403020204" pitchFamily="34" charset="0"/>
              </a:rPr>
              <a:t>ENTONCES ‘riesgo de siniestro’ es alto</a:t>
            </a:r>
          </a:p>
          <a:p>
            <a:pPr marL="0" indent="0" algn="just">
              <a:buNone/>
            </a:pPr>
            <a:endParaRPr lang="es-CO" dirty="0">
              <a:latin typeface="Source Sans Pro Light" panose="020B0403030403020204" pitchFamily="34" charset="0"/>
              <a:ea typeface="Source Sans Pro Light" panose="020B0403030403020204" pitchFamily="34" charset="0"/>
            </a:endParaRPr>
          </a:p>
          <a:p>
            <a:pPr marL="0" indent="0" algn="just">
              <a:buNone/>
            </a:pPr>
            <a:r>
              <a:rPr lang="es-CO" dirty="0">
                <a:latin typeface="Source Sans Pro Light" panose="020B0403030403020204" pitchFamily="34" charset="0"/>
                <a:ea typeface="Source Sans Pro Light" panose="020B0403030403020204" pitchFamily="34" charset="0"/>
              </a:rPr>
              <a:t>SI edad &lt; 25</a:t>
            </a:r>
          </a:p>
          <a:p>
            <a:pPr marL="0" indent="0" algn="just">
              <a:buNone/>
            </a:pPr>
            <a:r>
              <a:rPr lang="es-CO" dirty="0">
                <a:latin typeface="Source Sans Pro Light" panose="020B0403030403020204" pitchFamily="34" charset="0"/>
                <a:ea typeface="Source Sans Pro Light" panose="020B0403030403020204" pitchFamily="34" charset="0"/>
              </a:rPr>
              <a:t>	AND ‘años con licencia de conducción’ &lt; 2</a:t>
            </a:r>
          </a:p>
          <a:p>
            <a:pPr marL="0" indent="0" algn="just">
              <a:buNone/>
            </a:pPr>
            <a:r>
              <a:rPr lang="es-CO" dirty="0">
                <a:latin typeface="Source Sans Pro Light" panose="020B0403030403020204" pitchFamily="34" charset="0"/>
                <a:ea typeface="Source Sans Pro Light" panose="020B0403030403020204" pitchFamily="34" charset="0"/>
              </a:rPr>
              <a:t>	AND ‘número de siniestros previos’ &gt; 0</a:t>
            </a:r>
          </a:p>
          <a:p>
            <a:pPr marL="0" indent="0" algn="just">
              <a:buNone/>
            </a:pPr>
            <a:r>
              <a:rPr lang="es-CO" dirty="0">
                <a:latin typeface="Source Sans Pro Light" panose="020B0403030403020204" pitchFamily="34" charset="0"/>
                <a:ea typeface="Source Sans Pro Light" panose="020B0403030403020204" pitchFamily="34" charset="0"/>
              </a:rPr>
              <a:t>ENTONCES ‘riesgo de siniestro’ = ‘edad’ * 1,5</a:t>
            </a:r>
          </a:p>
          <a:p>
            <a:pPr marL="0" indent="0" algn="just">
              <a:buNone/>
            </a:pPr>
            <a:endParaRPr lang="es-CO" dirty="0"/>
          </a:p>
        </p:txBody>
      </p:sp>
    </p:spTree>
    <p:extLst>
      <p:ext uri="{BB962C8B-B14F-4D97-AF65-F5344CB8AC3E}">
        <p14:creationId xmlns:p14="http://schemas.microsoft.com/office/powerpoint/2010/main" val="278251305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54444" t="40388" r="23185" b="25297"/>
          <a:stretch/>
        </p:blipFill>
        <p:spPr>
          <a:xfrm>
            <a:off x="628650" y="3357122"/>
            <a:ext cx="3083379" cy="2542255"/>
          </a:xfrm>
          <a:prstGeom prst="rect">
            <a:avLst/>
          </a:prstGeom>
        </p:spPr>
      </p:pic>
      <p:pic>
        <p:nvPicPr>
          <p:cNvPr id="4" name="Imagen 3"/>
          <p:cNvPicPr>
            <a:picLocks noChangeAspect="1"/>
          </p:cNvPicPr>
          <p:nvPr/>
        </p:nvPicPr>
        <p:blipFill>
          <a:blip r:embed="rId3">
            <a:lum bright="-20000" contrast="40000"/>
          </a:blip>
          <a:stretch>
            <a:fillRect/>
          </a:stretch>
        </p:blipFill>
        <p:spPr>
          <a:xfrm>
            <a:off x="3992452" y="3388371"/>
            <a:ext cx="4522898" cy="2211081"/>
          </a:xfrm>
          <a:prstGeom prst="rect">
            <a:avLst/>
          </a:prstGeom>
        </p:spPr>
      </p:pic>
      <p:sp>
        <p:nvSpPr>
          <p:cNvPr id="2" name="Título 1"/>
          <p:cNvSpPr>
            <a:spLocks noGrp="1"/>
          </p:cNvSpPr>
          <p:nvPr>
            <p:ph type="title"/>
          </p:nvPr>
        </p:nvSpPr>
        <p:spPr/>
        <p:txBody>
          <a:bodyPr/>
          <a:lstStyle/>
          <a:p>
            <a:r>
              <a:rPr lang="es-CO" b="1" dirty="0"/>
              <a:t>Redes neuronales</a:t>
            </a:r>
          </a:p>
        </p:txBody>
      </p:sp>
      <p:sp>
        <p:nvSpPr>
          <p:cNvPr id="3" name="Marcador de texto 2"/>
          <p:cNvSpPr>
            <a:spLocks noGrp="1"/>
          </p:cNvSpPr>
          <p:nvPr>
            <p:ph type="body" idx="1"/>
          </p:nvPr>
        </p:nvSpPr>
        <p:spPr>
          <a:xfrm>
            <a:off x="628650" y="1292226"/>
            <a:ext cx="7886700" cy="1755775"/>
          </a:xfrm>
        </p:spPr>
        <p:txBody>
          <a:bodyPr>
            <a:noAutofit/>
          </a:bodyPr>
          <a:lstStyle/>
          <a:p>
            <a:pPr marL="0" indent="0" algn="just">
              <a:buNone/>
            </a:pPr>
            <a:r>
              <a:rPr lang="es-CO" sz="1600" b="1" dirty="0"/>
              <a:t>Representación del conocimiento mediante redes neuronales</a:t>
            </a:r>
          </a:p>
          <a:p>
            <a:pPr marL="0" indent="0" algn="just">
              <a:buNone/>
            </a:pPr>
            <a:r>
              <a:rPr lang="es-CO" sz="1600" dirty="0"/>
              <a:t>El cerebro humano se puede considerar como un sistema de procesamiento de información no-lineal y muy complejo. La información se almacena y procesa en las redes neuronales «como un todo», globalmente y simultáneamente, utilizando toda la red y no localizaciones específicas (</a:t>
            </a:r>
            <a:r>
              <a:rPr lang="es-CO" sz="1600" dirty="0" err="1"/>
              <a:t>Negnevitsky</a:t>
            </a:r>
            <a:r>
              <a:rPr lang="es-CO" sz="1600" dirty="0"/>
              <a:t>, 2005).</a:t>
            </a:r>
          </a:p>
          <a:p>
            <a:pPr marL="0" indent="0">
              <a:buNone/>
            </a:pPr>
            <a:r>
              <a:rPr lang="es-CO" sz="1600" dirty="0"/>
              <a:t>Las redes neuronales basan su funcionamiento en la forma de aprender del cerebro. Son capaces de realizar tareas de aprendizaje de manera eficaz, incluso llevando a cabo tareas de reconocimiento que un humano es incapaz de realizar.</a:t>
            </a:r>
          </a:p>
        </p:txBody>
      </p:sp>
    </p:spTree>
    <p:extLst>
      <p:ext uri="{BB962C8B-B14F-4D97-AF65-F5344CB8AC3E}">
        <p14:creationId xmlns:p14="http://schemas.microsoft.com/office/powerpoint/2010/main" val="182330923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469783"/>
            <a:ext cx="7886700" cy="3111617"/>
          </a:xfrm>
        </p:spPr>
        <p:txBody>
          <a:bodyPr>
            <a:noAutofit/>
          </a:bodyPr>
          <a:lstStyle/>
          <a:p>
            <a:pPr marL="0" indent="0" algn="just">
              <a:buNone/>
            </a:pPr>
            <a:r>
              <a:rPr lang="es-CO" sz="2400" b="1" dirty="0"/>
              <a:t>El </a:t>
            </a:r>
            <a:r>
              <a:rPr lang="es-CO" sz="2400" b="1" dirty="0" err="1"/>
              <a:t>perceptrón</a:t>
            </a:r>
            <a:r>
              <a:rPr lang="es-CO" sz="2400" b="1" dirty="0"/>
              <a:t>, la neurona artificial</a:t>
            </a:r>
          </a:p>
          <a:p>
            <a:pPr marL="0" indent="0" algn="just">
              <a:buNone/>
            </a:pPr>
            <a:r>
              <a:rPr lang="es-CO" sz="2400" dirty="0"/>
              <a:t>El objetivo del aprendizaje se reduce a, dado un conjunto de datos de entrenamiento que consiste en una serie de entradas a esa red y las salidas conocidas correspondientes, escoger los pesos que se ajusten mejor a esas entradas y salidas definidas a priori. Este objetivo es el mismo en principio para redes simples o más complejas.</a:t>
            </a:r>
          </a:p>
        </p:txBody>
      </p:sp>
      <p:pic>
        <p:nvPicPr>
          <p:cNvPr id="5" name="Imagen 4"/>
          <p:cNvPicPr>
            <a:picLocks noChangeAspect="1"/>
          </p:cNvPicPr>
          <p:nvPr/>
        </p:nvPicPr>
        <p:blipFill>
          <a:blip r:embed="rId2"/>
          <a:stretch>
            <a:fillRect/>
          </a:stretch>
        </p:blipFill>
        <p:spPr>
          <a:xfrm>
            <a:off x="6248663" y="4216114"/>
            <a:ext cx="2138400" cy="1756800"/>
          </a:xfrm>
          <a:prstGeom prst="rect">
            <a:avLst/>
          </a:prstGeom>
        </p:spPr>
      </p:pic>
      <p:sp>
        <p:nvSpPr>
          <p:cNvPr id="6" name="CuadroTexto 5"/>
          <p:cNvSpPr txBox="1"/>
          <p:nvPr/>
        </p:nvSpPr>
        <p:spPr>
          <a:xfrm>
            <a:off x="6248663" y="3853391"/>
            <a:ext cx="2057137" cy="3736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Función signo:</a:t>
            </a:r>
          </a:p>
        </p:txBody>
      </p:sp>
      <p:sp>
        <p:nvSpPr>
          <p:cNvPr id="8" name="CuadroTexto 7"/>
          <p:cNvSpPr txBox="1"/>
          <p:nvPr/>
        </p:nvSpPr>
        <p:spPr>
          <a:xfrm>
            <a:off x="6248663" y="4860862"/>
            <a:ext cx="18844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Señales de entrada</a:t>
            </a:r>
          </a:p>
        </p:txBody>
      </p:sp>
      <p:pic>
        <p:nvPicPr>
          <p:cNvPr id="9" name="Imagen 8"/>
          <p:cNvPicPr>
            <a:picLocks noChangeAspect="1"/>
          </p:cNvPicPr>
          <p:nvPr/>
        </p:nvPicPr>
        <p:blipFill>
          <a:blip r:embed="rId3">
            <a:lum bright="-20000" contrast="40000"/>
          </a:blip>
          <a:stretch>
            <a:fillRect/>
          </a:stretch>
        </p:blipFill>
        <p:spPr>
          <a:xfrm>
            <a:off x="628650" y="3581400"/>
            <a:ext cx="5217557" cy="2391514"/>
          </a:xfrm>
          <a:prstGeom prst="rect">
            <a:avLst/>
          </a:prstGeom>
        </p:spPr>
      </p:pic>
    </p:spTree>
    <p:extLst>
      <p:ext uri="{BB962C8B-B14F-4D97-AF65-F5344CB8AC3E}">
        <p14:creationId xmlns:p14="http://schemas.microsoft.com/office/powerpoint/2010/main" val="211218833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28650" y="637563"/>
            <a:ext cx="7886700" cy="5251607"/>
          </a:xfrm>
        </p:spPr>
        <p:txBody>
          <a:bodyPr>
            <a:noAutofit/>
          </a:bodyPr>
          <a:lstStyle/>
          <a:p>
            <a:pPr marL="0" indent="0" algn="just">
              <a:buNone/>
            </a:pPr>
            <a:r>
              <a:rPr lang="es-CO" sz="2000" b="1" dirty="0"/>
              <a:t>Objetivo del algoritmo de aprendizaje</a:t>
            </a:r>
          </a:p>
          <a:p>
            <a:pPr marL="0" indent="0" algn="just">
              <a:buNone/>
            </a:pPr>
            <a:r>
              <a:rPr lang="es-CO" sz="2000" dirty="0"/>
              <a:t>El objetivo del aprendizaje se reduce a, dado un conjunto de datos de entrenamiento que consiste en una serie de entradas a esa red y las salidas conocidas correspondientes, escoger los pesos que se ajusten mejor a esas entradas y salidas definidas a priori. Este objetivo es el mismo en principio para redes simples o más complejas.</a:t>
            </a:r>
          </a:p>
          <a:p>
            <a:pPr marL="0" indent="0" algn="just">
              <a:buNone/>
            </a:pPr>
            <a:endParaRPr lang="es-CO" sz="2000" dirty="0"/>
          </a:p>
          <a:p>
            <a:pPr marL="0" indent="0" algn="just">
              <a:buNone/>
            </a:pPr>
            <a:r>
              <a:rPr lang="es-CO" sz="2000" b="1" dirty="0"/>
              <a:t>Redes neuronales multicapas</a:t>
            </a:r>
          </a:p>
          <a:p>
            <a:pPr marL="0" indent="0" algn="just">
              <a:buNone/>
            </a:pPr>
            <a:r>
              <a:rPr lang="es-CO" sz="2000" dirty="0"/>
              <a:t>Las redes neuronales multicapa son redes unidireccionales de alimentación hacia adelante (</a:t>
            </a:r>
            <a:r>
              <a:rPr lang="es-CO" sz="2000" dirty="0" err="1"/>
              <a:t>feedforward</a:t>
            </a:r>
            <a:r>
              <a:rPr lang="es-CO" sz="2000" dirty="0"/>
              <a:t>). Dado que se trata de redes de alimentación hacia adelante, la señal de entrada se va propagando a lo largo de las capas hacia la salida.</a:t>
            </a:r>
          </a:p>
          <a:p>
            <a:pPr marL="0" indent="0" algn="just">
              <a:buNone/>
            </a:pPr>
            <a:r>
              <a:rPr lang="es-CO" sz="2000" dirty="0"/>
              <a:t>Las redes neuronales utilizan, por lo general, el método de retro propagación (</a:t>
            </a:r>
            <a:r>
              <a:rPr lang="es-CO" sz="2000" i="1" dirty="0"/>
              <a:t>back-</a:t>
            </a:r>
            <a:r>
              <a:rPr lang="es-CO" sz="2000" i="1" dirty="0" err="1"/>
              <a:t>propagation</a:t>
            </a:r>
            <a:r>
              <a:rPr lang="es-CO" sz="2000" dirty="0"/>
              <a:t>), tienen capas en las que todas las neuronas de una capa se conectan con todas las neuronas de las capas anterior y posterior.</a:t>
            </a:r>
          </a:p>
        </p:txBody>
      </p:sp>
    </p:spTree>
    <p:extLst>
      <p:ext uri="{BB962C8B-B14F-4D97-AF65-F5344CB8AC3E}">
        <p14:creationId xmlns:p14="http://schemas.microsoft.com/office/powerpoint/2010/main" val="28148673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err="1"/>
              <a:t>Clustering</a:t>
            </a:r>
            <a:endParaRPr lang="es-CO" b="1" dirty="0"/>
          </a:p>
        </p:txBody>
      </p:sp>
      <p:sp>
        <p:nvSpPr>
          <p:cNvPr id="3" name="Marcador de texto 2"/>
          <p:cNvSpPr>
            <a:spLocks noGrp="1"/>
          </p:cNvSpPr>
          <p:nvPr>
            <p:ph type="body" idx="1"/>
          </p:nvPr>
        </p:nvSpPr>
        <p:spPr>
          <a:xfrm>
            <a:off x="628650" y="1883229"/>
            <a:ext cx="7886700" cy="4223656"/>
          </a:xfrm>
        </p:spPr>
        <p:txBody>
          <a:bodyPr>
            <a:normAutofit lnSpcReduction="10000"/>
          </a:bodyPr>
          <a:lstStyle/>
          <a:p>
            <a:pPr marL="0" indent="0">
              <a:buNone/>
            </a:pPr>
            <a:r>
              <a:rPr lang="es-CO" b="1" dirty="0"/>
              <a:t>Definición</a:t>
            </a:r>
          </a:p>
          <a:p>
            <a:pPr marL="0" indent="0" algn="just">
              <a:buNone/>
            </a:pPr>
            <a:r>
              <a:rPr lang="es-CO" dirty="0"/>
              <a:t>Es un método de aprendizaje no supervisado que permite agrupar objetos en clústeres o agrupamientos, cuyos miembros son similares entre sí en cierto modo.</a:t>
            </a:r>
          </a:p>
          <a:p>
            <a:pPr marL="0" indent="0" algn="just">
              <a:buNone/>
            </a:pPr>
            <a:endParaRPr lang="es-CO" dirty="0"/>
          </a:p>
          <a:p>
            <a:pPr marL="0" indent="0" algn="just">
              <a:buNone/>
            </a:pPr>
            <a:r>
              <a:rPr lang="es-CO" b="1" dirty="0"/>
              <a:t>Clúster</a:t>
            </a:r>
          </a:p>
          <a:p>
            <a:pPr marL="0" indent="0" algn="just">
              <a:buNone/>
            </a:pPr>
            <a:r>
              <a:rPr lang="es-CO" dirty="0"/>
              <a:t>Es una colección de objetos similares entre sí y diferentes a los objetos que pertenecen a otros clústeres.</a:t>
            </a:r>
          </a:p>
          <a:p>
            <a:pPr marL="0" indent="0" algn="just">
              <a:buNone/>
            </a:pPr>
            <a:endParaRPr lang="es-CO" dirty="0"/>
          </a:p>
          <a:p>
            <a:pPr marL="0" indent="0" algn="just">
              <a:buNone/>
            </a:pPr>
            <a:endParaRPr lang="es-CO" dirty="0"/>
          </a:p>
        </p:txBody>
      </p:sp>
    </p:spTree>
    <p:extLst>
      <p:ext uri="{BB962C8B-B14F-4D97-AF65-F5344CB8AC3E}">
        <p14:creationId xmlns:p14="http://schemas.microsoft.com/office/powerpoint/2010/main" val="196647715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err="1"/>
              <a:t>Clustering</a:t>
            </a:r>
            <a:endParaRPr lang="es-CO" b="1" dirty="0"/>
          </a:p>
        </p:txBody>
      </p:sp>
      <p:sp>
        <p:nvSpPr>
          <p:cNvPr id="3" name="Marcador de texto 2"/>
          <p:cNvSpPr>
            <a:spLocks noGrp="1"/>
          </p:cNvSpPr>
          <p:nvPr>
            <p:ph type="body" idx="1"/>
          </p:nvPr>
        </p:nvSpPr>
        <p:spPr>
          <a:xfrm>
            <a:off x="628650" y="1611089"/>
            <a:ext cx="7886700" cy="4278085"/>
          </a:xfrm>
        </p:spPr>
        <p:txBody>
          <a:bodyPr>
            <a:noAutofit/>
          </a:bodyPr>
          <a:lstStyle/>
          <a:p>
            <a:pPr marL="0" indent="0">
              <a:buNone/>
            </a:pPr>
            <a:r>
              <a:rPr lang="es-CO" sz="2000" b="1" dirty="0"/>
              <a:t>Tipos de </a:t>
            </a:r>
            <a:r>
              <a:rPr lang="es-CO" sz="2000" b="1" dirty="0" err="1"/>
              <a:t>clustering</a:t>
            </a:r>
            <a:r>
              <a:rPr lang="es-CO" sz="2000" b="1" dirty="0"/>
              <a:t> y algoritmos utilizados</a:t>
            </a:r>
          </a:p>
          <a:p>
            <a:pPr marL="0" indent="0" algn="just">
              <a:buNone/>
            </a:pPr>
            <a:r>
              <a:rPr lang="es-CO" sz="2000" b="1" dirty="0"/>
              <a:t>Agrupamientos exclusivos: </a:t>
            </a:r>
            <a:r>
              <a:rPr lang="es-CO" sz="2000" dirty="0"/>
              <a:t>Pueden generarse por métodos que </a:t>
            </a:r>
            <a:r>
              <a:rPr lang="es-CO" sz="2000" dirty="0" err="1"/>
              <a:t>particionan</a:t>
            </a:r>
            <a:r>
              <a:rPr lang="es-CO" sz="2000" dirty="0"/>
              <a:t> los datos creando un número k determinado de clústeres. Cada uno de los clústeres tiene al menos un objeto y los objetos se agrupan de modo exclusivo, pudiendo pertenecer únicamente a un clúster. Generalmente estos métodos de partición utilizan una medida de distancia para generar los clústeres. Se utiliza el algoritmo K-</a:t>
            </a:r>
            <a:r>
              <a:rPr lang="es-CO" sz="2000" dirty="0" err="1"/>
              <a:t>means</a:t>
            </a:r>
            <a:r>
              <a:rPr lang="es-CO" sz="2000" dirty="0"/>
              <a:t>.</a:t>
            </a:r>
          </a:p>
          <a:p>
            <a:pPr marL="0" indent="0" algn="just">
              <a:buNone/>
            </a:pPr>
            <a:r>
              <a:rPr lang="es-CO" sz="2000" b="1" dirty="0"/>
              <a:t>Agrupamientos jerárquicos</a:t>
            </a:r>
            <a:r>
              <a:rPr lang="es-CO" sz="2000" dirty="0"/>
              <a:t>: Hay algoritmos jerárquicos que dan lugar a una estructura jerárquica de clústeres. En el primer nivel de la jerarquía se tiene un único clúster que se divide en clústeres en una primera iteración. Cada uno de estos clústeres se divide a su vez y se van generando nuevos clústeres en siguientes iteraciones. Esto es lo que se llama una aproximación </a:t>
            </a:r>
            <a:r>
              <a:rPr lang="es-CO" sz="2000" b="1" dirty="0"/>
              <a:t>divisoria</a:t>
            </a:r>
            <a:r>
              <a:rPr lang="es-CO" sz="2000" dirty="0"/>
              <a:t>. Se utiliza el algoritmo </a:t>
            </a:r>
            <a:r>
              <a:rPr lang="es-CO" sz="2000" dirty="0" err="1"/>
              <a:t>Cobweb</a:t>
            </a:r>
            <a:r>
              <a:rPr lang="es-CO" sz="2000" dirty="0"/>
              <a:t>.</a:t>
            </a:r>
          </a:p>
          <a:p>
            <a:pPr marL="0" indent="0" algn="just">
              <a:buNone/>
            </a:pPr>
            <a:endParaRPr lang="es-CO" sz="2000" dirty="0"/>
          </a:p>
          <a:p>
            <a:pPr marL="0" indent="0" algn="just">
              <a:buNone/>
            </a:pPr>
            <a:endParaRPr lang="es-CO" sz="2000" dirty="0"/>
          </a:p>
        </p:txBody>
      </p:sp>
      <p:sp>
        <p:nvSpPr>
          <p:cNvPr id="4" name="Elipse 3"/>
          <p:cNvSpPr/>
          <p:nvPr/>
        </p:nvSpPr>
        <p:spPr>
          <a:xfrm>
            <a:off x="4246109" y="369779"/>
            <a:ext cx="674914" cy="674915"/>
          </a:xfrm>
          <a:prstGeom prst="ellipse">
            <a:avLst/>
          </a:prstGeom>
          <a:solidFill>
            <a:schemeClr val="accent4"/>
          </a:solidFill>
          <a:ln w="12700" cap="flat">
            <a:solidFill>
              <a:schemeClr val="accent4"/>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5" name="Elipse 4"/>
          <p:cNvSpPr/>
          <p:nvPr/>
        </p:nvSpPr>
        <p:spPr>
          <a:xfrm>
            <a:off x="4680857" y="983119"/>
            <a:ext cx="674914" cy="674915"/>
          </a:xfrm>
          <a:prstGeom prst="ellipse">
            <a:avLst/>
          </a:prstGeom>
          <a:solidFill>
            <a:schemeClr val="accent5"/>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6" name="Elipse 5"/>
          <p:cNvSpPr/>
          <p:nvPr/>
        </p:nvSpPr>
        <p:spPr>
          <a:xfrm>
            <a:off x="5161188" y="369779"/>
            <a:ext cx="674914" cy="674915"/>
          </a:xfrm>
          <a:prstGeom prst="ellipse">
            <a:avLst/>
          </a:prstGeom>
          <a:solidFill>
            <a:srgbClr val="FF0000"/>
          </a:solid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7" name="Elipse 6"/>
          <p:cNvSpPr/>
          <p:nvPr/>
        </p:nvSpPr>
        <p:spPr>
          <a:xfrm>
            <a:off x="6925357" y="369779"/>
            <a:ext cx="674914" cy="674915"/>
          </a:xfrm>
          <a:prstGeom prst="ellipse">
            <a:avLst/>
          </a:prstGeom>
          <a:solidFill>
            <a:schemeClr val="accent4"/>
          </a:solidFill>
          <a:ln w="12700" cap="flat">
            <a:solidFill>
              <a:schemeClr val="accent4"/>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8" name="Elipse 7"/>
          <p:cNvSpPr/>
          <p:nvPr/>
        </p:nvSpPr>
        <p:spPr>
          <a:xfrm>
            <a:off x="6467818" y="1044695"/>
            <a:ext cx="674914" cy="674915"/>
          </a:xfrm>
          <a:prstGeom prst="ellipse">
            <a:avLst/>
          </a:prstGeom>
          <a:solidFill>
            <a:schemeClr val="accent5"/>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9" name="Elipse 8"/>
          <p:cNvSpPr/>
          <p:nvPr/>
        </p:nvSpPr>
        <p:spPr>
          <a:xfrm>
            <a:off x="7382896" y="1044695"/>
            <a:ext cx="674914" cy="674915"/>
          </a:xfrm>
          <a:prstGeom prst="ellipse">
            <a:avLst/>
          </a:prstGeom>
          <a:solidFill>
            <a:srgbClr val="FF0000"/>
          </a:solid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cxnSp>
        <p:nvCxnSpPr>
          <p:cNvPr id="11" name="Conector recto 10"/>
          <p:cNvCxnSpPr>
            <a:stCxn id="7" idx="3"/>
            <a:endCxn id="8" idx="0"/>
          </p:cNvCxnSpPr>
          <p:nvPr/>
        </p:nvCxnSpPr>
        <p:spPr>
          <a:xfrm flipH="1">
            <a:off x="6805275" y="945855"/>
            <a:ext cx="218921" cy="9884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13" name="Conector recto 12"/>
          <p:cNvCxnSpPr>
            <a:stCxn id="7" idx="5"/>
            <a:endCxn id="9" idx="0"/>
          </p:cNvCxnSpPr>
          <p:nvPr/>
        </p:nvCxnSpPr>
        <p:spPr>
          <a:xfrm>
            <a:off x="7501432" y="945855"/>
            <a:ext cx="218921" cy="98840"/>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7021297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err="1"/>
              <a:t>Clustering</a:t>
            </a:r>
            <a:endParaRPr lang="es-CO" b="1" dirty="0"/>
          </a:p>
        </p:txBody>
      </p:sp>
      <p:sp>
        <p:nvSpPr>
          <p:cNvPr id="3" name="Marcador de texto 2"/>
          <p:cNvSpPr>
            <a:spLocks noGrp="1"/>
          </p:cNvSpPr>
          <p:nvPr>
            <p:ph type="body" idx="1"/>
          </p:nvPr>
        </p:nvSpPr>
        <p:spPr>
          <a:xfrm>
            <a:off x="628650" y="1611089"/>
            <a:ext cx="7886700" cy="4278085"/>
          </a:xfrm>
        </p:spPr>
        <p:txBody>
          <a:bodyPr>
            <a:noAutofit/>
          </a:bodyPr>
          <a:lstStyle/>
          <a:p>
            <a:pPr marL="0" indent="0">
              <a:buNone/>
            </a:pPr>
            <a:r>
              <a:rPr lang="es-CO" b="1" dirty="0"/>
              <a:t>Tipos de </a:t>
            </a:r>
            <a:r>
              <a:rPr lang="es-CO" b="1" dirty="0" err="1"/>
              <a:t>clustering</a:t>
            </a:r>
            <a:r>
              <a:rPr lang="es-CO" b="1" dirty="0"/>
              <a:t> y algoritmos utilizados</a:t>
            </a:r>
          </a:p>
          <a:p>
            <a:pPr marL="0" indent="0" algn="just">
              <a:buNone/>
            </a:pPr>
            <a:r>
              <a:rPr lang="es-CO" b="1" dirty="0"/>
              <a:t>Agrupamientos </a:t>
            </a:r>
            <a:r>
              <a:rPr lang="es-CO" b="1" dirty="0" err="1"/>
              <a:t>probabilisticos</a:t>
            </a:r>
            <a:r>
              <a:rPr lang="es-CO" b="1" dirty="0"/>
              <a:t>: </a:t>
            </a:r>
            <a:r>
              <a:rPr lang="es-CO" dirty="0"/>
              <a:t>Los clústeres se generan mediante un método probabilístico. Se utiliza el algoritmo EM (</a:t>
            </a:r>
            <a:r>
              <a:rPr lang="es-CO" dirty="0" err="1"/>
              <a:t>Expectation-Maximization</a:t>
            </a:r>
            <a:r>
              <a:rPr lang="es-CO" dirty="0"/>
              <a:t>).</a:t>
            </a:r>
          </a:p>
          <a:p>
            <a:pPr marL="0" indent="0" algn="just">
              <a:buNone/>
            </a:pPr>
            <a:r>
              <a:rPr lang="es-CO" b="1" dirty="0"/>
              <a:t>Agrupamientos solapados</a:t>
            </a:r>
            <a:r>
              <a:rPr lang="es-CO" dirty="0"/>
              <a:t>: Los objetos se agrupan a través de conjuntos difusos, pudiendo cada objeto pertenecer a uno o más clústeres con diferentes grados de pertenencia. Se utiliza el algoritmo </a:t>
            </a:r>
            <a:r>
              <a:rPr lang="es-CO" dirty="0" err="1"/>
              <a:t>Fuzzy</a:t>
            </a:r>
            <a:r>
              <a:rPr lang="es-CO" dirty="0"/>
              <a:t> C-</a:t>
            </a:r>
            <a:r>
              <a:rPr lang="es-CO" dirty="0" err="1"/>
              <a:t>means</a:t>
            </a:r>
            <a:r>
              <a:rPr lang="es-CO" dirty="0"/>
              <a:t>.</a:t>
            </a:r>
          </a:p>
          <a:p>
            <a:pPr marL="0" indent="0" algn="just">
              <a:buNone/>
            </a:pPr>
            <a:endParaRPr lang="es-CO" dirty="0"/>
          </a:p>
          <a:p>
            <a:pPr marL="0" indent="0" algn="just">
              <a:buNone/>
            </a:pPr>
            <a:endParaRPr lang="es-CO" dirty="0"/>
          </a:p>
          <a:p>
            <a:pPr marL="0" indent="0" algn="just">
              <a:buNone/>
            </a:pPr>
            <a:endParaRPr lang="es-CO" dirty="0"/>
          </a:p>
        </p:txBody>
      </p:sp>
      <p:sp>
        <p:nvSpPr>
          <p:cNvPr id="4" name="Elipse 3"/>
          <p:cNvSpPr/>
          <p:nvPr/>
        </p:nvSpPr>
        <p:spPr>
          <a:xfrm>
            <a:off x="4246109" y="369779"/>
            <a:ext cx="674914" cy="674915"/>
          </a:xfrm>
          <a:prstGeom prst="ellipse">
            <a:avLst/>
          </a:prstGeom>
          <a:solidFill>
            <a:schemeClr val="accent4"/>
          </a:solidFill>
          <a:ln w="12700" cap="flat">
            <a:solidFill>
              <a:schemeClr val="accent4"/>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5" name="Elipse 4"/>
          <p:cNvSpPr/>
          <p:nvPr/>
        </p:nvSpPr>
        <p:spPr>
          <a:xfrm>
            <a:off x="4680857" y="983119"/>
            <a:ext cx="674914" cy="674915"/>
          </a:xfrm>
          <a:prstGeom prst="ellipse">
            <a:avLst/>
          </a:prstGeom>
          <a:solidFill>
            <a:schemeClr val="accent5"/>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6" name="Elipse 5"/>
          <p:cNvSpPr/>
          <p:nvPr/>
        </p:nvSpPr>
        <p:spPr>
          <a:xfrm>
            <a:off x="5161188" y="369779"/>
            <a:ext cx="674914" cy="674915"/>
          </a:xfrm>
          <a:prstGeom prst="ellipse">
            <a:avLst/>
          </a:prstGeom>
          <a:solidFill>
            <a:srgbClr val="FF0000"/>
          </a:solid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7" name="Elipse 6"/>
          <p:cNvSpPr/>
          <p:nvPr/>
        </p:nvSpPr>
        <p:spPr>
          <a:xfrm>
            <a:off x="6925357" y="369779"/>
            <a:ext cx="674914" cy="674915"/>
          </a:xfrm>
          <a:prstGeom prst="ellipse">
            <a:avLst/>
          </a:prstGeom>
          <a:solidFill>
            <a:schemeClr val="accent4">
              <a:alpha val="50000"/>
            </a:schemeClr>
          </a:solidFill>
          <a:ln w="12700" cap="flat">
            <a:solidFill>
              <a:schemeClr val="accent4"/>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8" name="Elipse 7"/>
          <p:cNvSpPr/>
          <p:nvPr/>
        </p:nvSpPr>
        <p:spPr>
          <a:xfrm>
            <a:off x="6535512" y="692778"/>
            <a:ext cx="674914" cy="674915"/>
          </a:xfrm>
          <a:prstGeom prst="ellipse">
            <a:avLst/>
          </a:prstGeom>
          <a:solidFill>
            <a:schemeClr val="accent5">
              <a:alpha val="5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p:sp>
        <p:nvSpPr>
          <p:cNvPr id="9" name="Elipse 8"/>
          <p:cNvSpPr/>
          <p:nvPr/>
        </p:nvSpPr>
        <p:spPr>
          <a:xfrm>
            <a:off x="7330508" y="707236"/>
            <a:ext cx="674914" cy="674915"/>
          </a:xfrm>
          <a:prstGeom prst="ellipse">
            <a:avLst/>
          </a:prstGeom>
          <a:solidFill>
            <a:srgbClr val="FF0000">
              <a:alpha val="50000"/>
            </a:srgbClr>
          </a:solidFill>
          <a:ln w="1270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s-CO" sz="1800" b="0" i="0" u="none" strike="noStrike" cap="none" spc="0" normalizeH="0" baseline="0">
              <a:ln>
                <a:noFill/>
              </a:ln>
              <a:solidFill>
                <a:srgbClr val="000000"/>
              </a:solidFill>
              <a:effectLst/>
              <a:uFillTx/>
              <a:latin typeface="+mj-lt"/>
              <a:ea typeface="+mj-ea"/>
              <a:cs typeface="+mj-cs"/>
              <a:sym typeface="Calibri"/>
            </a:endParaRPr>
          </a:p>
        </p:txBody>
      </p:sp>
      <mc:AlternateContent xmlns:mc="http://schemas.openxmlformats.org/markup-compatibility/2006" xmlns:a14="http://schemas.microsoft.com/office/drawing/2010/main">
        <mc:Choice Requires="a14">
          <p:sp>
            <p:nvSpPr>
              <p:cNvPr id="10" name="CuadroTexto 9"/>
              <p:cNvSpPr txBox="1"/>
              <p:nvPr/>
            </p:nvSpPr>
            <p:spPr>
              <a:xfrm>
                <a:off x="4759803" y="88129"/>
                <a:ext cx="61875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s-CO" sz="1800" b="0" i="0"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𝑃</m:t>
                      </m:r>
                      <m:r>
                        <a:rPr kumimoji="0" lang="es-CO" sz="1800" b="0" i="0"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s-CO" sz="1800" b="0" i="0"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𝑔</m:t>
                      </m:r>
                    </m:oMath>
                  </m:oMathPara>
                </a14:m>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mc:Choice>
        <mc:Fallback xmlns="">
          <p:sp>
            <p:nvSpPr>
              <p:cNvPr id="10" name="CuadroTexto 9"/>
              <p:cNvSpPr txBox="1">
                <a:spLocks noRot="1" noChangeAspect="1" noMove="1" noResize="1" noEditPoints="1" noAdjustHandles="1" noChangeArrowheads="1" noChangeShapeType="1" noTextEdit="1"/>
              </p:cNvSpPr>
              <p:nvPr/>
            </p:nvSpPr>
            <p:spPr>
              <a:xfrm>
                <a:off x="4759803" y="88129"/>
                <a:ext cx="618759" cy="276999"/>
              </a:xfrm>
              <a:prstGeom prst="rect">
                <a:avLst/>
              </a:prstGeom>
              <a:blipFill>
                <a:blip r:embed="rId2"/>
                <a:stretch>
                  <a:fillRect l="-8911" r="-8911" b="-23913"/>
                </a:stretch>
              </a:blipFill>
              <a:ln w="12700" cap="flat">
                <a:noFill/>
                <a:miter lim="400000"/>
              </a:ln>
              <a:effectLst/>
            </p:spPr>
            <p:txBody>
              <a:bodyPr/>
              <a:lstStyle/>
              <a:p>
                <a:r>
                  <a:rPr lang="es-CO">
                    <a:noFill/>
                  </a:rPr>
                  <a:t> </a:t>
                </a:r>
              </a:p>
            </p:txBody>
          </p:sp>
        </mc:Fallback>
      </mc:AlternateContent>
    </p:spTree>
    <p:extLst>
      <p:ext uri="{BB962C8B-B14F-4D97-AF65-F5344CB8AC3E}">
        <p14:creationId xmlns:p14="http://schemas.microsoft.com/office/powerpoint/2010/main" val="205374235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err="1"/>
              <a:t>Clustering</a:t>
            </a:r>
            <a:endParaRPr lang="es-CO" b="1" dirty="0"/>
          </a:p>
        </p:txBody>
      </p:sp>
      <p:sp>
        <p:nvSpPr>
          <p:cNvPr id="3" name="Marcador de texto 2"/>
          <p:cNvSpPr>
            <a:spLocks noGrp="1"/>
          </p:cNvSpPr>
          <p:nvPr>
            <p:ph type="body" idx="1"/>
          </p:nvPr>
        </p:nvSpPr>
        <p:spPr>
          <a:xfrm>
            <a:off x="628650" y="1611089"/>
            <a:ext cx="7886700" cy="4278085"/>
          </a:xfrm>
        </p:spPr>
        <p:txBody>
          <a:bodyPr>
            <a:noAutofit/>
          </a:bodyPr>
          <a:lstStyle/>
          <a:p>
            <a:pPr marL="0" indent="0">
              <a:buNone/>
            </a:pPr>
            <a:r>
              <a:rPr lang="es-CO" sz="1600" b="1" dirty="0"/>
              <a:t>Ejemplos de aplicaciones prácticas del </a:t>
            </a:r>
            <a:r>
              <a:rPr lang="es-CO" sz="1600" b="1" dirty="0" err="1"/>
              <a:t>clustering</a:t>
            </a:r>
            <a:endParaRPr lang="es-CO" sz="1600" b="1" dirty="0"/>
          </a:p>
          <a:p>
            <a:pPr marL="514350" indent="-514350" algn="just">
              <a:buFont typeface="+mj-lt"/>
              <a:buAutoNum type="arabicPeriod"/>
            </a:pPr>
            <a:r>
              <a:rPr lang="es-CO" sz="1600" dirty="0"/>
              <a:t>Encontrar objetos representativos de grupos homogéneos.</a:t>
            </a:r>
          </a:p>
          <a:p>
            <a:pPr marL="838200" lvl="1" indent="-342900" algn="just"/>
            <a:r>
              <a:rPr lang="es-CO" sz="1600" dirty="0"/>
              <a:t>En un sistema de aprendizaje en línea se pueden obtener agrupamientos de estudiantes que comparten características y comportamientos comunes en el estudio. Analizando cada grupo se pueden definir estrategias de enseñanza adecuadas los diversos comportamientos similares, a priori desconocidos.</a:t>
            </a:r>
          </a:p>
          <a:p>
            <a:pPr marL="838200" lvl="1" indent="-342900" algn="just"/>
            <a:r>
              <a:rPr lang="es-CO" sz="1600" dirty="0"/>
              <a:t>En un sistema de gestión de clientes, las técnicas de </a:t>
            </a:r>
            <a:r>
              <a:rPr lang="es-CO" sz="1600" dirty="0" err="1"/>
              <a:t>clustering</a:t>
            </a:r>
            <a:r>
              <a:rPr lang="es-CO" sz="1600" dirty="0"/>
              <a:t> pueden agrupar los diversos clientes en base a características comunes y permitir aplicar estrategias de marketing adecuadas a los diversos grupos, posicionar productos, etc.</a:t>
            </a:r>
          </a:p>
          <a:p>
            <a:pPr marL="514350" indent="-514350" algn="just">
              <a:buFont typeface="+mj-lt"/>
              <a:buAutoNum type="arabicPeriod"/>
            </a:pPr>
            <a:r>
              <a:rPr lang="es-CO" sz="1600" dirty="0"/>
              <a:t>Encontrar grupos y describirlos en base a sus propiedades. Por ejemplo, en biología, clasificación de plantas, o en medicina, clasificación de enfermedades raras.</a:t>
            </a:r>
          </a:p>
          <a:p>
            <a:pPr marL="514350" indent="-514350" algn="just">
              <a:buFont typeface="+mj-lt"/>
              <a:buAutoNum type="arabicPeriod"/>
            </a:pPr>
            <a:r>
              <a:rPr lang="es-CO" sz="1600" dirty="0"/>
              <a:t>Detección de casos anómalos. Por ejemplo, en un sistema de detección de fraudes de tarjetas de crédito, puede servir para detectar comportamientos de clientes que no encajan dentro de ningún agrupamiento y, por tanto, son comportamientos a analizar cuidadosamente, dado que podría tratarse de un fraude.</a:t>
            </a:r>
          </a:p>
          <a:p>
            <a:pPr marL="0" indent="0" algn="just">
              <a:buNone/>
            </a:pPr>
            <a:endParaRPr lang="es-CO" sz="1600" dirty="0"/>
          </a:p>
          <a:p>
            <a:pPr marL="0" indent="0" algn="just">
              <a:buNone/>
            </a:pPr>
            <a:endParaRPr lang="es-CO" sz="1600" dirty="0"/>
          </a:p>
        </p:txBody>
      </p:sp>
    </p:spTree>
    <p:extLst>
      <p:ext uri="{BB962C8B-B14F-4D97-AF65-F5344CB8AC3E}">
        <p14:creationId xmlns:p14="http://schemas.microsoft.com/office/powerpoint/2010/main" val="132756518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26CBD4-0864-45CE-A1DB-10B996816855}"/>
              </a:ext>
            </a:extLst>
          </p:cNvPr>
          <p:cNvSpPr>
            <a:spLocks noGrp="1"/>
          </p:cNvSpPr>
          <p:nvPr>
            <p:ph type="title"/>
          </p:nvPr>
        </p:nvSpPr>
        <p:spPr/>
        <p:txBody>
          <a:bodyPr/>
          <a:lstStyle/>
          <a:p>
            <a:r>
              <a:rPr lang="en-US" b="1" dirty="0" err="1"/>
              <a:t>Representación</a:t>
            </a:r>
            <a:r>
              <a:rPr lang="en-US" b="1" dirty="0"/>
              <a:t> de </a:t>
            </a:r>
            <a:r>
              <a:rPr lang="en-US" b="1" dirty="0" err="1"/>
              <a:t>modelos</a:t>
            </a:r>
            <a:r>
              <a:rPr lang="en-US" b="1" dirty="0"/>
              <a:t> de ML</a:t>
            </a:r>
            <a:endParaRPr lang="es-CO" b="1" dirty="0"/>
          </a:p>
        </p:txBody>
      </p:sp>
      <p:sp>
        <p:nvSpPr>
          <p:cNvPr id="3" name="Marcador de texto 2">
            <a:extLst>
              <a:ext uri="{FF2B5EF4-FFF2-40B4-BE49-F238E27FC236}">
                <a16:creationId xmlns:a16="http://schemas.microsoft.com/office/drawing/2014/main" id="{F2F97B7A-D39B-4751-B67D-2B6149B35D06}"/>
              </a:ext>
            </a:extLst>
          </p:cNvPr>
          <p:cNvSpPr>
            <a:spLocks noGrp="1"/>
          </p:cNvSpPr>
          <p:nvPr>
            <p:ph type="body" idx="1"/>
          </p:nvPr>
        </p:nvSpPr>
        <p:spPr/>
        <p:txBody>
          <a:bodyPr/>
          <a:lstStyle/>
          <a:p>
            <a:pPr marL="0" indent="0">
              <a:buNone/>
            </a:pPr>
            <a:endParaRPr lang="en-US" dirty="0"/>
          </a:p>
          <a:p>
            <a:pPr marL="0" indent="0">
              <a:buNone/>
            </a:pPr>
            <a:endParaRPr lang="es-CO" dirty="0"/>
          </a:p>
        </p:txBody>
      </p:sp>
      <p:pic>
        <p:nvPicPr>
          <p:cNvPr id="7" name="Gráfico 6">
            <a:extLst>
              <a:ext uri="{FF2B5EF4-FFF2-40B4-BE49-F238E27FC236}">
                <a16:creationId xmlns:a16="http://schemas.microsoft.com/office/drawing/2014/main" id="{525D7419-A33F-4CB0-809E-4473A3C4F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1814512"/>
            <a:ext cx="3609975" cy="3228975"/>
          </a:xfrm>
          <a:prstGeom prst="rect">
            <a:avLst/>
          </a:prstGeom>
        </p:spPr>
      </p:pic>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7584D765-F345-4449-8388-00B1E097DD80}"/>
                  </a:ext>
                </a:extLst>
              </p:cNvPr>
              <p:cNvSpPr txBox="1"/>
              <p:nvPr/>
            </p:nvSpPr>
            <p:spPr>
              <a:xfrm>
                <a:off x="5184000" y="1540398"/>
                <a:ext cx="2385974"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 xmlns:m="http://schemas.openxmlformats.org/officeDocument/2006/math">
                    <m:sSup>
                      <m:sSupPr>
                        <m:ctrlPr>
                          <a:rPr kumimoji="0" lang="es-CO"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p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e>
                      <m:sup>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𝑖</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up>
                    </m:sSup>
                  </m:oMath>
                </a14:m>
                <a:r>
                  <a:rPr kumimoji="0" lang="es-CO" sz="1800" b="0" i="0" u="none" strike="noStrike" cap="none" spc="0" normalizeH="0" baseline="0" dirty="0">
                    <a:ln>
                      <a:noFill/>
                    </a:ln>
                    <a:solidFill>
                      <a:srgbClr val="000000"/>
                    </a:solidFill>
                    <a:effectLst/>
                    <a:uFillTx/>
                    <a:latin typeface="+mj-lt"/>
                    <a:ea typeface="+mj-ea"/>
                    <a:cs typeface="+mj-cs"/>
                    <a:sym typeface="Calibri"/>
                  </a:rPr>
                  <a:t>: variables</a:t>
                </a:r>
                <a:r>
                  <a:rPr kumimoji="0" lang="es-CO" sz="1800" b="0" i="0" u="none" strike="noStrike" cap="none" spc="0" normalizeH="0" dirty="0">
                    <a:ln>
                      <a:noFill/>
                    </a:ln>
                    <a:solidFill>
                      <a:srgbClr val="000000"/>
                    </a:solidFill>
                    <a:effectLst/>
                    <a:uFillTx/>
                    <a:latin typeface="+mj-lt"/>
                    <a:ea typeface="+mj-ea"/>
                    <a:cs typeface="+mj-cs"/>
                    <a:sym typeface="Calibri"/>
                  </a:rPr>
                  <a:t> de entrada</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mc:Choice>
        <mc:Fallback xmlns="">
          <p:sp>
            <p:nvSpPr>
              <p:cNvPr id="8" name="CuadroTexto 7">
                <a:extLst>
                  <a:ext uri="{FF2B5EF4-FFF2-40B4-BE49-F238E27FC236}">
                    <a16:creationId xmlns:a16="http://schemas.microsoft.com/office/drawing/2014/main" id="{7584D765-F345-4449-8388-00B1E097DD80}"/>
                  </a:ext>
                </a:extLst>
              </p:cNvPr>
              <p:cNvSpPr txBox="1">
                <a:spLocks noRot="1" noChangeAspect="1" noMove="1" noResize="1" noEditPoints="1" noAdjustHandles="1" noChangeArrowheads="1" noChangeShapeType="1" noTextEdit="1"/>
              </p:cNvSpPr>
              <p:nvPr/>
            </p:nvSpPr>
            <p:spPr>
              <a:xfrm>
                <a:off x="5184000" y="1540398"/>
                <a:ext cx="2385974" cy="288477"/>
              </a:xfrm>
              <a:prstGeom prst="rect">
                <a:avLst/>
              </a:prstGeom>
              <a:blipFill>
                <a:blip r:embed="rId4"/>
                <a:stretch>
                  <a:fillRect l="-2551" t="-23404" r="-5357" b="-48936"/>
                </a:stretch>
              </a:blipFill>
              <a:ln w="12700" cap="flat">
                <a:noFill/>
                <a:miter lim="400000"/>
              </a:ln>
              <a:effectLst/>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AF396D1-649E-4053-BA62-16A663176C03}"/>
                  </a:ext>
                </a:extLst>
              </p:cNvPr>
              <p:cNvSpPr txBox="1"/>
              <p:nvPr/>
            </p:nvSpPr>
            <p:spPr>
              <a:xfrm>
                <a:off x="5184000" y="1964592"/>
                <a:ext cx="3157275"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 xmlns:m="http://schemas.openxmlformats.org/officeDocument/2006/math">
                    <m:sSup>
                      <m:sSupPr>
                        <m:ctrlPr>
                          <a:rPr kumimoji="0" lang="es-CO"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p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e>
                      <m:sup>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𝑖</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up>
                    </m:sSup>
                  </m:oMath>
                </a14:m>
                <a:r>
                  <a:rPr kumimoji="0" lang="es-CO" sz="1800" b="0" i="0" u="none" strike="noStrike" cap="none" spc="0" normalizeH="0" baseline="0" dirty="0">
                    <a:ln>
                      <a:noFill/>
                    </a:ln>
                    <a:solidFill>
                      <a:srgbClr val="000000"/>
                    </a:solidFill>
                    <a:effectLst/>
                    <a:uFillTx/>
                    <a:latin typeface="+mj-lt"/>
                    <a:ea typeface="+mj-ea"/>
                    <a:cs typeface="+mj-cs"/>
                    <a:sym typeface="Calibri"/>
                  </a:rPr>
                  <a:t>: variables</a:t>
                </a:r>
                <a:r>
                  <a:rPr kumimoji="0" lang="es-CO" sz="1800" b="0" i="0" u="none" strike="noStrike" cap="none" spc="0" normalizeH="0" dirty="0">
                    <a:ln>
                      <a:noFill/>
                    </a:ln>
                    <a:solidFill>
                      <a:srgbClr val="000000"/>
                    </a:solidFill>
                    <a:effectLst/>
                    <a:uFillTx/>
                    <a:latin typeface="+mj-lt"/>
                    <a:ea typeface="+mj-ea"/>
                    <a:cs typeface="+mj-cs"/>
                    <a:sym typeface="Calibri"/>
                  </a:rPr>
                  <a:t> de sa</a:t>
                </a:r>
                <a:r>
                  <a:rPr lang="es-CO" dirty="0"/>
                  <a:t>lida / objetivo</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mc:Choice>
        <mc:Fallback xmlns="">
          <p:sp>
            <p:nvSpPr>
              <p:cNvPr id="10" name="CuadroTexto 9">
                <a:extLst>
                  <a:ext uri="{FF2B5EF4-FFF2-40B4-BE49-F238E27FC236}">
                    <a16:creationId xmlns:a16="http://schemas.microsoft.com/office/drawing/2014/main" id="{5AF396D1-649E-4053-BA62-16A663176C03}"/>
                  </a:ext>
                </a:extLst>
              </p:cNvPr>
              <p:cNvSpPr txBox="1">
                <a:spLocks noRot="1" noChangeAspect="1" noMove="1" noResize="1" noEditPoints="1" noAdjustHandles="1" noChangeArrowheads="1" noChangeShapeType="1" noTextEdit="1"/>
              </p:cNvSpPr>
              <p:nvPr/>
            </p:nvSpPr>
            <p:spPr>
              <a:xfrm>
                <a:off x="5184000" y="1964592"/>
                <a:ext cx="3157275" cy="288477"/>
              </a:xfrm>
              <a:prstGeom prst="rect">
                <a:avLst/>
              </a:prstGeom>
              <a:blipFill>
                <a:blip r:embed="rId5"/>
                <a:stretch>
                  <a:fillRect l="-2703" t="-22917" r="-4054" b="-47917"/>
                </a:stretch>
              </a:blipFill>
              <a:ln w="12700" cap="flat">
                <a:noFill/>
                <a:miter lim="400000"/>
              </a:ln>
              <a:effectLst/>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68D89777-0811-4AAD-8F00-C6439455E104}"/>
                  </a:ext>
                </a:extLst>
              </p:cNvPr>
              <p:cNvSpPr txBox="1"/>
              <p:nvPr/>
            </p:nvSpPr>
            <p:spPr>
              <a:xfrm>
                <a:off x="5184000" y="2388786"/>
                <a:ext cx="3409588" cy="565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14:m>
                  <m:oMath xmlns:m="http://schemas.openxmlformats.org/officeDocument/2006/math">
                    <m:sSup>
                      <m:sSupPr>
                        <m:ctrlPr>
                          <a:rPr kumimoji="0" lang="es-CO"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p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𝑥</m:t>
                        </m:r>
                      </m:e>
                      <m:sup>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𝑖</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up>
                    </m:sSup>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Sup>
                      <m:sSupPr>
                        <m:ctrlP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ctrlPr>
                      </m:sSupPr>
                      <m:e>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𝑦</m:t>
                        </m:r>
                      </m:e>
                      <m:sup>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𝑖</m:t>
                        </m:r>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sup>
                    </m:sSup>
                    <m:r>
                      <a:rPr kumimoji="0" lang="en-US" sz="1800" b="0" i="1" u="none" strike="noStrike" cap="none" spc="0" normalizeH="0" baseline="0" smtClean="0">
                        <a:ln>
                          <a:noFill/>
                        </a:ln>
                        <a:solidFill>
                          <a:srgbClr val="000000"/>
                        </a:solidFill>
                        <a:effectLst/>
                        <a:uFillTx/>
                        <a:latin typeface="Cambria Math" panose="02040503050406030204" pitchFamily="18" charset="0"/>
                        <a:ea typeface="+mj-ea"/>
                        <a:cs typeface="+mj-cs"/>
                        <a:sym typeface="Calibri"/>
                      </a:rPr>
                      <m:t>)</m:t>
                    </m:r>
                  </m:oMath>
                </a14:m>
                <a:r>
                  <a:rPr kumimoji="0" lang="es-CO" sz="1800" b="0" i="0" u="none" strike="noStrike" cap="none" spc="0" normalizeH="0" baseline="0" dirty="0">
                    <a:ln>
                      <a:noFill/>
                    </a:ln>
                    <a:solidFill>
                      <a:srgbClr val="000000"/>
                    </a:solidFill>
                    <a:effectLst/>
                    <a:uFillTx/>
                    <a:latin typeface="+mj-lt"/>
                    <a:ea typeface="+mj-ea"/>
                    <a:cs typeface="+mj-cs"/>
                    <a:sym typeface="Calibri"/>
                  </a:rPr>
                  <a:t>:	ejemplo</a:t>
                </a:r>
                <a:r>
                  <a:rPr kumimoji="0" lang="es-CO" sz="1800" b="0" i="0" u="none" strike="noStrike" cap="none" spc="0" normalizeH="0" dirty="0">
                    <a:ln>
                      <a:noFill/>
                    </a:ln>
                    <a:solidFill>
                      <a:srgbClr val="000000"/>
                    </a:solidFill>
                    <a:effectLst/>
                    <a:uFillTx/>
                    <a:latin typeface="+mj-lt"/>
                    <a:ea typeface="+mj-ea"/>
                    <a:cs typeface="+mj-cs"/>
                    <a:sym typeface="Calibri"/>
                  </a:rPr>
                  <a:t> / no ejemplo</a:t>
                </a:r>
              </a:p>
              <a:p>
                <a:pPr marL="0" marR="0" indent="0" algn="l"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dirty="0">
                    <a:ln>
                      <a:noFill/>
                    </a:ln>
                    <a:solidFill>
                      <a:srgbClr val="000000"/>
                    </a:solidFill>
                    <a:effectLst/>
                    <a:uFillTx/>
                    <a:latin typeface="+mj-lt"/>
                    <a:ea typeface="+mj-ea"/>
                    <a:cs typeface="+mj-cs"/>
                    <a:sym typeface="Calibri"/>
                  </a:rPr>
                  <a:t>			</a:t>
                </a:r>
                <a:r>
                  <a:rPr lang="es-CO" dirty="0"/>
                  <a:t>de entrenamiento</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mc:Choice>
        <mc:Fallback xmlns="">
          <p:sp>
            <p:nvSpPr>
              <p:cNvPr id="11" name="CuadroTexto 10">
                <a:extLst>
                  <a:ext uri="{FF2B5EF4-FFF2-40B4-BE49-F238E27FC236}">
                    <a16:creationId xmlns:a16="http://schemas.microsoft.com/office/drawing/2014/main" id="{68D89777-0811-4AAD-8F00-C6439455E104}"/>
                  </a:ext>
                </a:extLst>
              </p:cNvPr>
              <p:cNvSpPr txBox="1">
                <a:spLocks noRot="1" noChangeAspect="1" noMove="1" noResize="1" noEditPoints="1" noAdjustHandles="1" noChangeArrowheads="1" noChangeShapeType="1" noTextEdit="1"/>
              </p:cNvSpPr>
              <p:nvPr/>
            </p:nvSpPr>
            <p:spPr>
              <a:xfrm>
                <a:off x="5184000" y="2388786"/>
                <a:ext cx="3409588" cy="565476"/>
              </a:xfrm>
              <a:prstGeom prst="rect">
                <a:avLst/>
              </a:prstGeom>
              <a:blipFill>
                <a:blip r:embed="rId6"/>
                <a:stretch>
                  <a:fillRect l="-3214" t="-11828" r="-3393" b="-23656"/>
                </a:stretch>
              </a:blipFill>
              <a:ln w="12700" cap="flat">
                <a:noFill/>
                <a:miter lim="400000"/>
              </a:ln>
              <a:effectLst/>
            </p:spPr>
            <p:txBody>
              <a:bodyPr/>
              <a:lstStyle/>
              <a:p>
                <a:r>
                  <a:rPr lang="es-CO">
                    <a:noFill/>
                  </a:rPr>
                  <a:t> </a:t>
                </a:r>
              </a:p>
            </p:txBody>
          </p:sp>
        </mc:Fallback>
      </mc:AlternateContent>
      <p:sp>
        <p:nvSpPr>
          <p:cNvPr id="12" name="CuadroTexto 11">
            <a:extLst>
              <a:ext uri="{FF2B5EF4-FFF2-40B4-BE49-F238E27FC236}">
                <a16:creationId xmlns:a16="http://schemas.microsoft.com/office/drawing/2014/main" id="{3FE3508A-18D9-43F0-8E93-0D103F2AD916}"/>
              </a:ext>
            </a:extLst>
          </p:cNvPr>
          <p:cNvSpPr txBox="1"/>
          <p:nvPr/>
        </p:nvSpPr>
        <p:spPr>
          <a:xfrm>
            <a:off x="5182528" y="2948697"/>
            <a:ext cx="97142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s-CO" sz="1800" b="0" i="0" u="none" strike="noStrike" cap="none" spc="0" normalizeH="0" baseline="0" dirty="0">
                <a:ln>
                  <a:noFill/>
                </a:ln>
                <a:solidFill>
                  <a:srgbClr val="000000"/>
                </a:solidFill>
                <a:effectLst/>
                <a:uFillTx/>
                <a:latin typeface="+mj-lt"/>
                <a:ea typeface="+mj-ea"/>
                <a:cs typeface="+mj-cs"/>
                <a:sym typeface="Calibri"/>
              </a:rPr>
              <a:t>i= 1,2,…,m</a:t>
            </a:r>
          </a:p>
        </p:txBody>
      </p:sp>
      <p:sp>
        <p:nvSpPr>
          <p:cNvPr id="9" name="CuadroTexto 8">
            <a:extLst>
              <a:ext uri="{FF2B5EF4-FFF2-40B4-BE49-F238E27FC236}">
                <a16:creationId xmlns:a16="http://schemas.microsoft.com/office/drawing/2014/main" id="{6D4D5522-0595-4AB4-93FE-BE0558D392BA}"/>
              </a:ext>
            </a:extLst>
          </p:cNvPr>
          <p:cNvSpPr txBox="1"/>
          <p:nvPr/>
        </p:nvSpPr>
        <p:spPr>
          <a:xfrm>
            <a:off x="5182528" y="3531402"/>
            <a:ext cx="3409588"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El </a:t>
            </a:r>
            <a:r>
              <a:rPr kumimoji="0" lang="en-US" sz="1800" b="0" i="0" u="none" strike="noStrike" cap="none" spc="0" normalizeH="0" baseline="0" dirty="0" err="1">
                <a:ln>
                  <a:noFill/>
                </a:ln>
                <a:solidFill>
                  <a:srgbClr val="000000"/>
                </a:solidFill>
                <a:effectLst/>
                <a:uFillTx/>
                <a:latin typeface="+mj-lt"/>
                <a:ea typeface="+mj-ea"/>
                <a:cs typeface="+mj-cs"/>
                <a:sym typeface="Calibri"/>
              </a:rPr>
              <a:t>objetivo</a:t>
            </a:r>
            <a:r>
              <a:rPr kumimoji="0" lang="en-US" sz="1800" b="0" i="0" u="none" strike="noStrike" cap="none" spc="0" normalizeH="0" baseline="0" dirty="0">
                <a:ln>
                  <a:noFill/>
                </a:ln>
                <a:solidFill>
                  <a:srgbClr val="000000"/>
                </a:solidFill>
                <a:effectLst/>
                <a:uFillTx/>
                <a:latin typeface="+mj-lt"/>
                <a:ea typeface="+mj-ea"/>
                <a:cs typeface="+mj-cs"/>
                <a:sym typeface="Calibri"/>
              </a:rPr>
              <a:t> es </a:t>
            </a:r>
            <a:r>
              <a:rPr kumimoji="0" lang="en-US" sz="1800" b="0" i="0" u="none" strike="noStrike" cap="none" spc="0" normalizeH="0" baseline="0" dirty="0" err="1">
                <a:ln>
                  <a:noFill/>
                </a:ln>
                <a:solidFill>
                  <a:srgbClr val="000000"/>
                </a:solidFill>
                <a:effectLst/>
                <a:uFillTx/>
                <a:latin typeface="+mj-lt"/>
                <a:ea typeface="+mj-ea"/>
                <a:cs typeface="+mj-cs"/>
                <a:sym typeface="Calibri"/>
              </a:rPr>
              <a:t>aprender</a:t>
            </a:r>
            <a:r>
              <a:rPr kumimoji="0" lang="en-US" sz="1800" b="0" i="0" u="none" strike="noStrike" cap="none" spc="0" normalizeH="0" baseline="0" dirty="0">
                <a:ln>
                  <a:noFill/>
                </a:ln>
                <a:solidFill>
                  <a:srgbClr val="000000"/>
                </a:solidFill>
                <a:effectLst/>
                <a:uFillTx/>
                <a:latin typeface="+mj-lt"/>
                <a:ea typeface="+mj-ea"/>
                <a:cs typeface="+mj-cs"/>
                <a:sym typeface="Calibri"/>
              </a:rPr>
              <a:t> una </a:t>
            </a:r>
            <a:r>
              <a:rPr kumimoji="0" lang="en-US" sz="1800" b="0" i="0" u="none" strike="noStrike" cap="none" spc="0" normalizeH="0" baseline="0" dirty="0" err="1">
                <a:ln>
                  <a:noFill/>
                </a:ln>
                <a:solidFill>
                  <a:srgbClr val="000000"/>
                </a:solidFill>
                <a:effectLst/>
                <a:uFillTx/>
                <a:latin typeface="+mj-lt"/>
                <a:ea typeface="+mj-ea"/>
                <a:cs typeface="+mj-cs"/>
                <a:sym typeface="Calibri"/>
              </a:rPr>
              <a:t>función</a:t>
            </a:r>
            <a:r>
              <a:rPr kumimoji="0" lang="en-US" sz="1800" b="0" i="0" u="none" strike="noStrike" cap="none" spc="0" normalizeH="0" baseline="0" dirty="0">
                <a:ln>
                  <a:noFill/>
                </a:ln>
                <a:solidFill>
                  <a:srgbClr val="000000"/>
                </a:solidFill>
                <a:effectLst/>
                <a:uFillTx/>
                <a:latin typeface="+mj-lt"/>
                <a:ea typeface="+mj-ea"/>
                <a:cs typeface="+mj-cs"/>
                <a:sym typeface="Calibri"/>
              </a:rPr>
              <a:t> h(x) a </a:t>
            </a:r>
            <a:r>
              <a:rPr kumimoji="0" lang="en-US" sz="1800" b="0" i="0" u="none" strike="noStrike" cap="none" spc="0" normalizeH="0" baseline="0" dirty="0" err="1">
                <a:ln>
                  <a:noFill/>
                </a:ln>
                <a:solidFill>
                  <a:srgbClr val="000000"/>
                </a:solidFill>
                <a:effectLst/>
                <a:uFillTx/>
                <a:latin typeface="+mj-lt"/>
                <a:ea typeface="+mj-ea"/>
                <a:cs typeface="+mj-cs"/>
                <a:sym typeface="Calibri"/>
              </a:rPr>
              <a:t>partir</a:t>
            </a:r>
            <a:r>
              <a:rPr kumimoji="0" lang="en-US" sz="1800" b="0" i="0" u="none" strike="noStrike" cap="none" spc="0" normalizeH="0" baseline="0" dirty="0">
                <a:ln>
                  <a:noFill/>
                </a:ln>
                <a:solidFill>
                  <a:srgbClr val="000000"/>
                </a:solidFill>
                <a:effectLst/>
                <a:uFillTx/>
                <a:latin typeface="+mj-lt"/>
                <a:ea typeface="+mj-ea"/>
                <a:cs typeface="+mj-cs"/>
                <a:sym typeface="Calibri"/>
              </a:rPr>
              <a:t> de un conjunto de </a:t>
            </a:r>
            <a:r>
              <a:rPr kumimoji="0" lang="en-US" sz="1800" b="0" i="0" u="none" strike="noStrike" cap="none" spc="0" normalizeH="0" baseline="0" dirty="0" err="1">
                <a:ln>
                  <a:noFill/>
                </a:ln>
                <a:solidFill>
                  <a:srgbClr val="000000"/>
                </a:solidFill>
                <a:effectLst/>
                <a:uFillTx/>
                <a:latin typeface="+mj-lt"/>
                <a:ea typeface="+mj-ea"/>
                <a:cs typeface="+mj-cs"/>
                <a:sym typeface="Calibri"/>
              </a:rPr>
              <a:t>entrenamiento</a:t>
            </a:r>
            <a:r>
              <a:rPr kumimoji="0" lang="en-US" sz="1800" b="0" i="0" u="none" strike="noStrike" cap="none" spc="0" normalizeH="0" baseline="0" dirty="0">
                <a:ln>
                  <a:noFill/>
                </a:ln>
                <a:solidFill>
                  <a:srgbClr val="000000"/>
                </a:solidFill>
                <a:effectLst/>
                <a:uFillTx/>
                <a:latin typeface="+mj-lt"/>
                <a:ea typeface="+mj-ea"/>
                <a:cs typeface="+mj-cs"/>
                <a:sym typeface="Calibri"/>
              </a:rPr>
              <a:t> (base de </a:t>
            </a:r>
            <a:r>
              <a:rPr kumimoji="0" lang="en-US" sz="1800" b="0" i="0" u="none" strike="noStrike" cap="none" spc="0" normalizeH="0" baseline="0" dirty="0" err="1">
                <a:ln>
                  <a:noFill/>
                </a:ln>
                <a:solidFill>
                  <a:srgbClr val="000000"/>
                </a:solidFill>
                <a:effectLst/>
                <a:uFillTx/>
                <a:latin typeface="+mj-lt"/>
                <a:ea typeface="+mj-ea"/>
                <a:cs typeface="+mj-cs"/>
                <a:sym typeface="Calibri"/>
              </a:rPr>
              <a:t>conocimiento</a:t>
            </a:r>
            <a:r>
              <a:rPr kumimoji="0" lang="en-US" sz="1800" b="0" i="0" u="none" strike="noStrike" cap="none" spc="0" normalizeH="0" baseline="0" dirty="0">
                <a:ln>
                  <a:noFill/>
                </a:ln>
                <a:solidFill>
                  <a:srgbClr val="000000"/>
                </a:solidFill>
                <a:effectLst/>
                <a:uFillTx/>
                <a:latin typeface="+mj-lt"/>
                <a:ea typeface="+mj-ea"/>
                <a:cs typeface="+mj-cs"/>
                <a:sym typeface="Calibri"/>
              </a:rPr>
              <a:t>) con </a:t>
            </a:r>
            <a:r>
              <a:rPr kumimoji="0" lang="en-US" sz="1800" b="0" i="0" u="none" strike="noStrike" cap="none" spc="0" normalizeH="0" baseline="0" dirty="0" err="1">
                <a:ln>
                  <a:noFill/>
                </a:ln>
                <a:solidFill>
                  <a:srgbClr val="000000"/>
                </a:solidFill>
                <a:effectLst/>
                <a:uFillTx/>
                <a:latin typeface="+mj-lt"/>
                <a:ea typeface="+mj-ea"/>
                <a:cs typeface="+mj-cs"/>
                <a:sym typeface="Calibri"/>
              </a:rPr>
              <a:t>el</a:t>
            </a:r>
            <a:r>
              <a:rPr kumimoji="0" lang="en-US" sz="1800" b="0" i="0" u="none" strike="noStrike" cap="none" spc="0" normalizeH="0" baseline="0" dirty="0">
                <a:ln>
                  <a:noFill/>
                </a:ln>
                <a:solidFill>
                  <a:srgbClr val="000000"/>
                </a:solidFill>
                <a:effectLst/>
                <a:uFillTx/>
                <a:latin typeface="+mj-lt"/>
                <a:ea typeface="+mj-ea"/>
                <a:cs typeface="+mj-cs"/>
                <a:sym typeface="Calibri"/>
              </a:rPr>
              <a:t> fin de </a:t>
            </a:r>
            <a:r>
              <a:rPr kumimoji="0" lang="en-US" sz="1800" b="0" i="0" u="none" strike="noStrike" cap="none" spc="0" normalizeH="0" baseline="0" dirty="0" err="1">
                <a:ln>
                  <a:noFill/>
                </a:ln>
                <a:solidFill>
                  <a:srgbClr val="000000"/>
                </a:solidFill>
                <a:effectLst/>
                <a:uFillTx/>
                <a:latin typeface="+mj-lt"/>
                <a:ea typeface="+mj-ea"/>
                <a:cs typeface="+mj-cs"/>
                <a:sym typeface="Calibri"/>
              </a:rPr>
              <a:t>determinar</a:t>
            </a:r>
            <a:r>
              <a:rPr kumimoji="0" lang="en-US" sz="1800" b="0" i="0" u="none" strike="noStrike" cap="none" spc="0" normalizeH="0" baseline="0" dirty="0">
                <a:ln>
                  <a:noFill/>
                </a:ln>
                <a:solidFill>
                  <a:srgbClr val="000000"/>
                </a:solidFill>
                <a:effectLst/>
                <a:uFillTx/>
                <a:latin typeface="+mj-lt"/>
                <a:ea typeface="+mj-ea"/>
                <a:cs typeface="+mj-cs"/>
                <a:sym typeface="Calibri"/>
              </a:rPr>
              <a:t> </a:t>
            </a:r>
            <a:r>
              <a:rPr kumimoji="0" lang="en-US" sz="1800" b="0" i="0" u="none" strike="noStrike" cap="none" spc="0" normalizeH="0" baseline="0" dirty="0" err="1">
                <a:ln>
                  <a:noFill/>
                </a:ln>
                <a:solidFill>
                  <a:srgbClr val="000000"/>
                </a:solidFill>
                <a:effectLst/>
                <a:uFillTx/>
                <a:latin typeface="+mj-lt"/>
                <a:ea typeface="+mj-ea"/>
                <a:cs typeface="+mj-cs"/>
                <a:sym typeface="Calibri"/>
              </a:rPr>
              <a:t>si</a:t>
            </a:r>
            <a:r>
              <a:rPr kumimoji="0" lang="en-US" sz="1800" b="0" i="0" u="none" strike="noStrike" cap="none" spc="0" normalizeH="0" baseline="0" dirty="0">
                <a:ln>
                  <a:noFill/>
                </a:ln>
                <a:solidFill>
                  <a:srgbClr val="000000"/>
                </a:solidFill>
                <a:effectLst/>
                <a:uFillTx/>
                <a:latin typeface="+mj-lt"/>
                <a:ea typeface="+mj-ea"/>
                <a:cs typeface="+mj-cs"/>
                <a:sym typeface="Calibri"/>
              </a:rPr>
              <a:t> </a:t>
            </a:r>
            <a:r>
              <a:rPr kumimoji="0" lang="en-US" sz="1800" b="0" i="0" u="none" strike="noStrike" cap="none" spc="0" normalizeH="0" baseline="0" dirty="0" err="1">
                <a:ln>
                  <a:noFill/>
                </a:ln>
                <a:solidFill>
                  <a:srgbClr val="000000"/>
                </a:solidFill>
                <a:effectLst/>
                <a:uFillTx/>
                <a:latin typeface="+mj-lt"/>
                <a:ea typeface="+mj-ea"/>
                <a:cs typeface="+mj-cs"/>
                <a:sym typeface="Calibri"/>
              </a:rPr>
              <a:t>esta</a:t>
            </a:r>
            <a:r>
              <a:rPr kumimoji="0" lang="en-US" sz="1800" b="0" i="0" u="none" strike="noStrike" cap="none" spc="0" normalizeH="0" baseline="0" dirty="0">
                <a:ln>
                  <a:noFill/>
                </a:ln>
                <a:solidFill>
                  <a:srgbClr val="000000"/>
                </a:solidFill>
                <a:effectLst/>
                <a:uFillTx/>
                <a:latin typeface="+mj-lt"/>
                <a:ea typeface="+mj-ea"/>
                <a:cs typeface="+mj-cs"/>
                <a:sym typeface="Calibri"/>
              </a:rPr>
              <a:t> </a:t>
            </a:r>
            <a:r>
              <a:rPr kumimoji="0" lang="en-US" sz="1800" b="0" i="0" u="none" strike="noStrike" cap="none" spc="0" normalizeH="0" baseline="0" dirty="0" err="1">
                <a:ln>
                  <a:noFill/>
                </a:ln>
                <a:solidFill>
                  <a:srgbClr val="000000"/>
                </a:solidFill>
                <a:effectLst/>
                <a:uFillTx/>
                <a:latin typeface="+mj-lt"/>
                <a:ea typeface="+mj-ea"/>
                <a:cs typeface="+mj-cs"/>
                <a:sym typeface="Calibri"/>
              </a:rPr>
              <a:t>función</a:t>
            </a:r>
            <a:r>
              <a:rPr kumimoji="0" lang="en-US" sz="1800" b="0" i="0" u="none" strike="noStrike" cap="none" spc="0" normalizeH="0" baseline="0" dirty="0">
                <a:ln>
                  <a:noFill/>
                </a:ln>
                <a:solidFill>
                  <a:srgbClr val="000000"/>
                </a:solidFill>
                <a:effectLst/>
                <a:uFillTx/>
                <a:latin typeface="+mj-lt"/>
                <a:ea typeface="+mj-ea"/>
                <a:cs typeface="+mj-cs"/>
                <a:sym typeface="Calibri"/>
              </a:rPr>
              <a:t> es un </a:t>
            </a:r>
            <a:r>
              <a:rPr kumimoji="0" lang="en-US" sz="1800" b="0" i="0" u="none" strike="noStrike" cap="none" spc="0" normalizeH="0" baseline="0" dirty="0" err="1">
                <a:ln>
                  <a:noFill/>
                </a:ln>
                <a:solidFill>
                  <a:srgbClr val="000000"/>
                </a:solidFill>
                <a:effectLst/>
                <a:uFillTx/>
                <a:latin typeface="+mj-lt"/>
                <a:ea typeface="+mj-ea"/>
                <a:cs typeface="+mj-cs"/>
                <a:sym typeface="Calibri"/>
              </a:rPr>
              <a:t>buen</a:t>
            </a:r>
            <a:r>
              <a:rPr kumimoji="0" lang="en-US" sz="1800" b="0" i="0" u="none" strike="noStrike" cap="none" spc="0" normalizeH="0" baseline="0" dirty="0">
                <a:ln>
                  <a:noFill/>
                </a:ln>
                <a:solidFill>
                  <a:srgbClr val="000000"/>
                </a:solidFill>
                <a:effectLst/>
                <a:uFillTx/>
                <a:latin typeface="+mj-lt"/>
                <a:ea typeface="+mj-ea"/>
                <a:cs typeface="+mj-cs"/>
                <a:sym typeface="Calibri"/>
              </a:rPr>
              <a:t> predictor para “y”.</a:t>
            </a:r>
            <a:endParaRPr kumimoji="0" lang="es-CO"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84492522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D8C57-5AED-42B7-8492-CD3BC99823BF}"/>
              </a:ext>
            </a:extLst>
          </p:cNvPr>
          <p:cNvSpPr>
            <a:spLocks noGrp="1"/>
          </p:cNvSpPr>
          <p:nvPr>
            <p:ph type="title"/>
          </p:nvPr>
        </p:nvSpPr>
        <p:spPr/>
        <p:txBody>
          <a:bodyPr/>
          <a:lstStyle/>
          <a:p>
            <a:r>
              <a:rPr lang="en-US" b="1" dirty="0" err="1"/>
              <a:t>Función</a:t>
            </a:r>
            <a:r>
              <a:rPr lang="en-US" b="1" dirty="0"/>
              <a:t> de </a:t>
            </a:r>
            <a:r>
              <a:rPr lang="en-US" b="1" dirty="0" err="1"/>
              <a:t>costos</a:t>
            </a:r>
            <a:endParaRPr lang="es-CO" b="1" dirty="0"/>
          </a:p>
        </p:txBody>
      </p:sp>
      <p:sp>
        <p:nvSpPr>
          <p:cNvPr id="3" name="Marcador de texto 2">
            <a:extLst>
              <a:ext uri="{FF2B5EF4-FFF2-40B4-BE49-F238E27FC236}">
                <a16:creationId xmlns:a16="http://schemas.microsoft.com/office/drawing/2014/main" id="{031711D5-0C44-4F72-AB05-A4C119E028BC}"/>
              </a:ext>
            </a:extLst>
          </p:cNvPr>
          <p:cNvSpPr>
            <a:spLocks noGrp="1"/>
          </p:cNvSpPr>
          <p:nvPr>
            <p:ph type="body" idx="1"/>
          </p:nvPr>
        </p:nvSpPr>
        <p:spPr/>
        <p:txBody>
          <a:bodyPr/>
          <a:lstStyle/>
          <a:p>
            <a:pPr marL="0" indent="0" algn="just">
              <a:buNone/>
            </a:pPr>
            <a:r>
              <a:rPr lang="en-US" dirty="0"/>
              <a:t>La </a:t>
            </a:r>
            <a:r>
              <a:rPr lang="en-US" dirty="0" err="1"/>
              <a:t>función</a:t>
            </a:r>
            <a:r>
              <a:rPr lang="en-US" dirty="0"/>
              <a:t> de </a:t>
            </a:r>
            <a:r>
              <a:rPr lang="en-US" dirty="0" err="1"/>
              <a:t>costos</a:t>
            </a:r>
            <a:r>
              <a:rPr lang="en-US" dirty="0"/>
              <a:t> de un </a:t>
            </a:r>
            <a:r>
              <a:rPr lang="en-US" dirty="0" err="1"/>
              <a:t>algoritmo</a:t>
            </a:r>
            <a:r>
              <a:rPr lang="en-US" dirty="0"/>
              <a:t> de </a:t>
            </a:r>
            <a:r>
              <a:rPr lang="en-US" dirty="0" err="1"/>
              <a:t>aprendizaje</a:t>
            </a:r>
            <a:r>
              <a:rPr lang="en-US" dirty="0"/>
              <a:t> </a:t>
            </a:r>
            <a:r>
              <a:rPr lang="en-US" dirty="0" err="1"/>
              <a:t>automático</a:t>
            </a:r>
            <a:r>
              <a:rPr lang="en-US" dirty="0"/>
              <a:t> </a:t>
            </a:r>
            <a:r>
              <a:rPr lang="en-US" dirty="0" err="1"/>
              <a:t>permite</a:t>
            </a:r>
            <a:r>
              <a:rPr lang="en-US" dirty="0"/>
              <a:t> </a:t>
            </a:r>
            <a:r>
              <a:rPr lang="en-US" dirty="0" err="1"/>
              <a:t>medir</a:t>
            </a:r>
            <a:r>
              <a:rPr lang="en-US" dirty="0"/>
              <a:t> o </a:t>
            </a:r>
            <a:r>
              <a:rPr lang="en-US" dirty="0" err="1"/>
              <a:t>determinar</a:t>
            </a:r>
            <a:r>
              <a:rPr lang="en-US" dirty="0"/>
              <a:t> la </a:t>
            </a:r>
            <a:r>
              <a:rPr lang="en-US" dirty="0" err="1"/>
              <a:t>mejor</a:t>
            </a:r>
            <a:r>
              <a:rPr lang="en-US" dirty="0"/>
              <a:t> </a:t>
            </a:r>
            <a:r>
              <a:rPr lang="en-US" dirty="0" err="1"/>
              <a:t>función</a:t>
            </a:r>
            <a:r>
              <a:rPr lang="en-US" dirty="0"/>
              <a:t> de </a:t>
            </a:r>
            <a:r>
              <a:rPr lang="en-US" dirty="0" err="1"/>
              <a:t>hipótesis</a:t>
            </a:r>
            <a:r>
              <a:rPr lang="en-US" dirty="0"/>
              <a:t> para los </a:t>
            </a:r>
            <a:r>
              <a:rPr lang="en-US" dirty="0" err="1"/>
              <a:t>datos</a:t>
            </a:r>
            <a:r>
              <a:rPr lang="en-US" dirty="0"/>
              <a:t> de </a:t>
            </a:r>
            <a:r>
              <a:rPr lang="en-US" dirty="0" err="1"/>
              <a:t>entrenamiento</a:t>
            </a:r>
            <a:r>
              <a:rPr lang="en-US" dirty="0"/>
              <a:t>.</a:t>
            </a:r>
          </a:p>
          <a:p>
            <a:pPr marL="0" indent="0" algn="just">
              <a:buNone/>
            </a:pPr>
            <a:endParaRPr lang="en-US" dirty="0"/>
          </a:p>
          <a:p>
            <a:pPr marL="0" indent="0" algn="just">
              <a:buNone/>
            </a:pPr>
            <a:r>
              <a:rPr lang="en-US" dirty="0"/>
              <a:t>La </a:t>
            </a:r>
            <a:r>
              <a:rPr lang="en-US" dirty="0" err="1"/>
              <a:t>función</a:t>
            </a:r>
            <a:r>
              <a:rPr lang="en-US" dirty="0"/>
              <a:t> de </a:t>
            </a:r>
            <a:r>
              <a:rPr lang="en-US" dirty="0" err="1"/>
              <a:t>costos</a:t>
            </a:r>
            <a:r>
              <a:rPr lang="en-US" dirty="0"/>
              <a:t> </a:t>
            </a:r>
            <a:r>
              <a:rPr lang="en-US" dirty="0" err="1"/>
              <a:t>más</a:t>
            </a:r>
            <a:r>
              <a:rPr lang="en-US" dirty="0"/>
              <a:t> </a:t>
            </a:r>
            <a:r>
              <a:rPr lang="en-US" dirty="0" err="1"/>
              <a:t>utilizada</a:t>
            </a:r>
            <a:r>
              <a:rPr lang="en-US" dirty="0"/>
              <a:t> y que </a:t>
            </a:r>
            <a:r>
              <a:rPr lang="en-US" dirty="0" err="1"/>
              <a:t>sirve</a:t>
            </a:r>
            <a:r>
              <a:rPr lang="en-US" dirty="0"/>
              <a:t> </a:t>
            </a:r>
            <a:r>
              <a:rPr lang="en-US" dirty="0" err="1"/>
              <a:t>como</a:t>
            </a:r>
            <a:r>
              <a:rPr lang="en-US" dirty="0"/>
              <a:t> base para las </a:t>
            </a:r>
            <a:r>
              <a:rPr lang="en-US" dirty="0" err="1"/>
              <a:t>fuciones</a:t>
            </a:r>
            <a:r>
              <a:rPr lang="en-US" dirty="0"/>
              <a:t> de </a:t>
            </a:r>
            <a:r>
              <a:rPr lang="en-US" dirty="0" err="1"/>
              <a:t>varios</a:t>
            </a:r>
            <a:r>
              <a:rPr lang="en-US" dirty="0"/>
              <a:t> </a:t>
            </a:r>
            <a:r>
              <a:rPr lang="en-US" dirty="0" err="1"/>
              <a:t>algoritmos</a:t>
            </a:r>
            <a:r>
              <a:rPr lang="en-US" dirty="0"/>
              <a:t> es la </a:t>
            </a:r>
            <a:r>
              <a:rPr lang="en-US" dirty="0" err="1"/>
              <a:t>función</a:t>
            </a:r>
            <a:r>
              <a:rPr lang="en-US" dirty="0"/>
              <a:t> de Error </a:t>
            </a:r>
            <a:r>
              <a:rPr lang="en-US" dirty="0" err="1"/>
              <a:t>Cuadrático</a:t>
            </a:r>
            <a:r>
              <a:rPr lang="en-US" dirty="0"/>
              <a:t> Medio (ECM) y </a:t>
            </a:r>
            <a:r>
              <a:rPr lang="en-US" dirty="0" err="1"/>
              <a:t>mide</a:t>
            </a:r>
            <a:r>
              <a:rPr lang="en-US" dirty="0"/>
              <a:t> la </a:t>
            </a:r>
            <a:r>
              <a:rPr lang="en-US" dirty="0" err="1"/>
              <a:t>diferencia</a:t>
            </a:r>
            <a:r>
              <a:rPr lang="en-US" dirty="0"/>
              <a:t> entre los </a:t>
            </a:r>
            <a:r>
              <a:rPr lang="en-US" dirty="0" err="1"/>
              <a:t>resultados</a:t>
            </a:r>
            <a:r>
              <a:rPr lang="en-US" dirty="0"/>
              <a:t> de la </a:t>
            </a:r>
            <a:r>
              <a:rPr lang="en-US" dirty="0" err="1"/>
              <a:t>función</a:t>
            </a:r>
            <a:r>
              <a:rPr lang="en-US" dirty="0"/>
              <a:t> de </a:t>
            </a:r>
            <a:r>
              <a:rPr lang="en-US" dirty="0" err="1"/>
              <a:t>hipótesis</a:t>
            </a:r>
            <a:r>
              <a:rPr lang="en-US" dirty="0"/>
              <a:t> y la </a:t>
            </a:r>
            <a:r>
              <a:rPr lang="en-US" dirty="0" err="1"/>
              <a:t>salida</a:t>
            </a:r>
            <a:r>
              <a:rPr lang="en-US" dirty="0"/>
              <a:t> o </a:t>
            </a:r>
            <a:r>
              <a:rPr lang="en-US" dirty="0" err="1"/>
              <a:t>clase</a:t>
            </a:r>
            <a:r>
              <a:rPr lang="en-US" dirty="0"/>
              <a:t> real.</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buNone/>
            </a:pPr>
            <a:endParaRPr lang="en-US" dirty="0"/>
          </a:p>
          <a:p>
            <a:pPr marL="0" indent="0">
              <a:buNone/>
            </a:pPr>
            <a:endParaRPr lang="es-CO" dirty="0"/>
          </a:p>
        </p:txBody>
      </p:sp>
    </p:spTree>
    <p:extLst>
      <p:ext uri="{BB962C8B-B14F-4D97-AF65-F5344CB8AC3E}">
        <p14:creationId xmlns:p14="http://schemas.microsoft.com/office/powerpoint/2010/main" val="81041707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DCAFE0E-1E4A-48B7-A0DF-BD2BC983D5F3}"/>
              </a:ext>
            </a:extLst>
          </p:cNvPr>
          <p:cNvSpPr txBox="1"/>
          <p:nvPr/>
        </p:nvSpPr>
        <p:spPr>
          <a:xfrm>
            <a:off x="206619" y="138736"/>
            <a:ext cx="4265471" cy="6719263"/>
          </a:xfrm>
          <a:prstGeom prst="rect">
            <a:avLst/>
          </a:prstGeom>
        </p:spPr>
        <p:txBody>
          <a:bodyPr vert="horz" lIns="91440" tIns="45720" rIns="91440" bIns="45720" rtlCol="0">
            <a:noAutofit/>
          </a:bodyPr>
          <a:lstStyle/>
          <a:p>
            <a:pPr defTabSz="914400" hangingPunct="1">
              <a:lnSpc>
                <a:spcPct val="90000"/>
              </a:lnSpc>
              <a:spcAft>
                <a:spcPts val="450"/>
              </a:spcAft>
            </a:pPr>
            <a:r>
              <a:rPr lang="en-US" sz="3200" kern="1200" dirty="0" err="1">
                <a:solidFill>
                  <a:schemeClr val="tx1"/>
                </a:solidFill>
                <a:ea typeface="+mn-ea"/>
                <a:cs typeface="+mn-cs"/>
              </a:rPr>
              <a:t>En</a:t>
            </a:r>
            <a:r>
              <a:rPr lang="en-US" sz="3200" kern="1200" dirty="0">
                <a:solidFill>
                  <a:schemeClr val="tx1"/>
                </a:solidFill>
                <a:ea typeface="+mn-ea"/>
                <a:cs typeface="+mn-cs"/>
              </a:rPr>
              <a:t> </a:t>
            </a:r>
            <a:r>
              <a:rPr lang="en-US" sz="3200" kern="1200" dirty="0" err="1">
                <a:solidFill>
                  <a:schemeClr val="tx1"/>
                </a:solidFill>
                <a:ea typeface="+mn-ea"/>
                <a:cs typeface="+mn-cs"/>
              </a:rPr>
              <a:t>cualquier</a:t>
            </a:r>
            <a:r>
              <a:rPr lang="en-US" sz="3200" kern="1200" dirty="0">
                <a:solidFill>
                  <a:schemeClr val="tx1"/>
                </a:solidFill>
                <a:ea typeface="+mn-ea"/>
                <a:cs typeface="+mn-cs"/>
              </a:rPr>
              <a:t> </a:t>
            </a:r>
            <a:r>
              <a:rPr lang="en-US" sz="3200" kern="1200" dirty="0" err="1">
                <a:solidFill>
                  <a:schemeClr val="tx1"/>
                </a:solidFill>
                <a:ea typeface="+mn-ea"/>
                <a:cs typeface="+mn-cs"/>
              </a:rPr>
              <a:t>caso</a:t>
            </a:r>
            <a:r>
              <a:rPr lang="en-US" sz="3200" kern="1200" dirty="0">
                <a:solidFill>
                  <a:schemeClr val="tx1"/>
                </a:solidFill>
                <a:ea typeface="+mn-ea"/>
                <a:cs typeface="+mn-cs"/>
              </a:rPr>
              <a:t>, una de las </a:t>
            </a:r>
            <a:r>
              <a:rPr lang="en-US" sz="3200" kern="1200" dirty="0" err="1">
                <a:solidFill>
                  <a:schemeClr val="tx1"/>
                </a:solidFill>
                <a:ea typeface="+mn-ea"/>
                <a:cs typeface="+mn-cs"/>
              </a:rPr>
              <a:t>cuestiones</a:t>
            </a:r>
            <a:r>
              <a:rPr lang="en-US" sz="3200" kern="1200" dirty="0">
                <a:solidFill>
                  <a:schemeClr val="tx1"/>
                </a:solidFill>
                <a:ea typeface="+mn-ea"/>
                <a:cs typeface="+mn-cs"/>
              </a:rPr>
              <a:t> de mayor </a:t>
            </a:r>
            <a:r>
              <a:rPr lang="en-US" sz="3200" kern="1200" dirty="0" err="1">
                <a:solidFill>
                  <a:schemeClr val="tx1"/>
                </a:solidFill>
                <a:ea typeface="+mn-ea"/>
                <a:cs typeface="+mn-cs"/>
              </a:rPr>
              <a:t>relevancia</a:t>
            </a:r>
            <a:r>
              <a:rPr lang="en-US" sz="3200" kern="1200" dirty="0">
                <a:solidFill>
                  <a:schemeClr val="tx1"/>
                </a:solidFill>
                <a:ea typeface="+mn-ea"/>
                <a:cs typeface="+mn-cs"/>
              </a:rPr>
              <a:t> y </a:t>
            </a:r>
            <a:r>
              <a:rPr lang="en-US" sz="3200" kern="1200" dirty="0" err="1">
                <a:solidFill>
                  <a:schemeClr val="tx1"/>
                </a:solidFill>
                <a:ea typeface="+mn-ea"/>
                <a:cs typeface="+mn-cs"/>
              </a:rPr>
              <a:t>aún</a:t>
            </a:r>
            <a:r>
              <a:rPr lang="en-US" sz="3200" kern="1200" dirty="0">
                <a:solidFill>
                  <a:schemeClr val="tx1"/>
                </a:solidFill>
                <a:ea typeface="+mn-ea"/>
                <a:cs typeface="+mn-cs"/>
              </a:rPr>
              <a:t> no </a:t>
            </a:r>
            <a:r>
              <a:rPr lang="en-US" sz="3200" kern="1200" dirty="0" err="1">
                <a:solidFill>
                  <a:schemeClr val="tx1"/>
                </a:solidFill>
                <a:ea typeface="+mn-ea"/>
                <a:cs typeface="+mn-cs"/>
              </a:rPr>
              <a:t>resueltas</a:t>
            </a:r>
            <a:r>
              <a:rPr lang="en-US" sz="3200" kern="1200" dirty="0">
                <a:solidFill>
                  <a:schemeClr val="tx1"/>
                </a:solidFill>
                <a:ea typeface="+mn-ea"/>
                <a:cs typeface="+mn-cs"/>
              </a:rPr>
              <a:t> de la </a:t>
            </a:r>
            <a:r>
              <a:rPr lang="en-US" sz="3200" kern="1200" dirty="0" err="1">
                <a:solidFill>
                  <a:schemeClr val="tx1"/>
                </a:solidFill>
                <a:ea typeface="+mn-ea"/>
                <a:cs typeface="+mn-cs"/>
              </a:rPr>
              <a:t>neurociencia</a:t>
            </a:r>
            <a:r>
              <a:rPr lang="en-US" sz="3200" kern="1200" dirty="0">
                <a:solidFill>
                  <a:schemeClr val="tx1"/>
                </a:solidFill>
                <a:ea typeface="+mn-ea"/>
                <a:cs typeface="+mn-cs"/>
              </a:rPr>
              <a:t> actual es saber si </a:t>
            </a:r>
            <a:r>
              <a:rPr lang="en-US" sz="3200" kern="1200" dirty="0" err="1">
                <a:solidFill>
                  <a:schemeClr val="tx1"/>
                </a:solidFill>
                <a:ea typeface="+mn-ea"/>
                <a:cs typeface="+mn-cs"/>
              </a:rPr>
              <a:t>existen</a:t>
            </a:r>
            <a:r>
              <a:rPr lang="en-US" sz="3200" kern="1200" dirty="0">
                <a:solidFill>
                  <a:schemeClr val="tx1"/>
                </a:solidFill>
                <a:ea typeface="+mn-ea"/>
                <a:cs typeface="+mn-cs"/>
              </a:rPr>
              <a:t> </a:t>
            </a:r>
            <a:r>
              <a:rPr lang="en-US" sz="3200" kern="1200" dirty="0" err="1">
                <a:solidFill>
                  <a:schemeClr val="tx1"/>
                </a:solidFill>
                <a:ea typeface="+mn-ea"/>
                <a:cs typeface="+mn-cs"/>
              </a:rPr>
              <a:t>procesos</a:t>
            </a:r>
            <a:r>
              <a:rPr lang="en-US" sz="3200" kern="1200" dirty="0">
                <a:solidFill>
                  <a:schemeClr val="tx1"/>
                </a:solidFill>
                <a:ea typeface="+mn-ea"/>
                <a:cs typeface="+mn-cs"/>
              </a:rPr>
              <a:t> </a:t>
            </a:r>
            <a:r>
              <a:rPr lang="en-US" sz="3200" kern="1200" dirty="0" err="1">
                <a:solidFill>
                  <a:schemeClr val="tx1"/>
                </a:solidFill>
                <a:ea typeface="+mn-ea"/>
                <a:cs typeface="+mn-cs"/>
              </a:rPr>
              <a:t>mentales</a:t>
            </a:r>
            <a:r>
              <a:rPr lang="en-US" sz="3200" kern="1200" dirty="0">
                <a:solidFill>
                  <a:schemeClr val="tx1"/>
                </a:solidFill>
                <a:ea typeface="+mn-ea"/>
                <a:cs typeface="+mn-cs"/>
              </a:rPr>
              <a:t> -como la </a:t>
            </a:r>
            <a:r>
              <a:rPr lang="en-US" sz="3200" kern="1200" dirty="0" err="1">
                <a:solidFill>
                  <a:schemeClr val="tx1"/>
                </a:solidFill>
                <a:ea typeface="+mn-ea"/>
                <a:cs typeface="+mn-cs"/>
              </a:rPr>
              <a:t>conciencia</a:t>
            </a:r>
            <a:r>
              <a:rPr lang="en-US" sz="3200" kern="1200" dirty="0">
                <a:solidFill>
                  <a:schemeClr val="tx1"/>
                </a:solidFill>
                <a:ea typeface="+mn-ea"/>
                <a:cs typeface="+mn-cs"/>
              </a:rPr>
              <a:t>, la </a:t>
            </a:r>
            <a:r>
              <a:rPr lang="en-US" sz="3200" kern="1200" dirty="0" err="1">
                <a:solidFill>
                  <a:schemeClr val="tx1"/>
                </a:solidFill>
                <a:ea typeface="+mn-ea"/>
                <a:cs typeface="+mn-cs"/>
              </a:rPr>
              <a:t>empatía</a:t>
            </a:r>
            <a:r>
              <a:rPr lang="en-US" sz="3200" kern="1200" dirty="0">
                <a:solidFill>
                  <a:schemeClr val="tx1"/>
                </a:solidFill>
                <a:ea typeface="+mn-ea"/>
                <a:cs typeface="+mn-cs"/>
              </a:rPr>
              <a:t> o la </a:t>
            </a:r>
            <a:r>
              <a:rPr lang="en-US" sz="3200" kern="1200" dirty="0" err="1">
                <a:solidFill>
                  <a:schemeClr val="tx1"/>
                </a:solidFill>
                <a:ea typeface="+mn-ea"/>
                <a:cs typeface="+mn-cs"/>
              </a:rPr>
              <a:t>creatividad</a:t>
            </a:r>
            <a:r>
              <a:rPr lang="en-US" sz="3200" kern="1200" dirty="0">
                <a:solidFill>
                  <a:schemeClr val="tx1"/>
                </a:solidFill>
                <a:ea typeface="+mn-ea"/>
                <a:cs typeface="+mn-cs"/>
              </a:rPr>
              <a:t>-, que </a:t>
            </a:r>
            <a:r>
              <a:rPr lang="en-US" sz="3200" kern="1200" dirty="0" err="1">
                <a:solidFill>
                  <a:schemeClr val="tx1"/>
                </a:solidFill>
                <a:ea typeface="+mn-ea"/>
                <a:cs typeface="+mn-cs"/>
              </a:rPr>
              <a:t>estén</a:t>
            </a:r>
            <a:r>
              <a:rPr lang="en-US" sz="3200" kern="1200" dirty="0">
                <a:solidFill>
                  <a:schemeClr val="tx1"/>
                </a:solidFill>
                <a:ea typeface="+mn-ea"/>
                <a:cs typeface="+mn-cs"/>
              </a:rPr>
              <a:t> </a:t>
            </a:r>
            <a:r>
              <a:rPr lang="en-US" sz="3200" kern="1200" dirty="0" err="1">
                <a:solidFill>
                  <a:schemeClr val="tx1"/>
                </a:solidFill>
                <a:ea typeface="+mn-ea"/>
                <a:cs typeface="+mn-cs"/>
              </a:rPr>
              <a:t>intrínsecamente</a:t>
            </a:r>
            <a:r>
              <a:rPr lang="en-US" sz="3200" kern="1200" dirty="0">
                <a:solidFill>
                  <a:schemeClr val="tx1"/>
                </a:solidFill>
                <a:ea typeface="+mn-ea"/>
                <a:cs typeface="+mn-cs"/>
              </a:rPr>
              <a:t> </a:t>
            </a:r>
            <a:r>
              <a:rPr lang="en-US" sz="3200" kern="1200" dirty="0" err="1">
                <a:solidFill>
                  <a:schemeClr val="tx1"/>
                </a:solidFill>
                <a:ea typeface="+mn-ea"/>
                <a:cs typeface="+mn-cs"/>
              </a:rPr>
              <a:t>ligados</a:t>
            </a:r>
            <a:r>
              <a:rPr lang="en-US" sz="3200" kern="1200" dirty="0">
                <a:solidFill>
                  <a:schemeClr val="tx1"/>
                </a:solidFill>
                <a:ea typeface="+mn-ea"/>
                <a:cs typeface="+mn-cs"/>
              </a:rPr>
              <a:t> a la </a:t>
            </a:r>
            <a:r>
              <a:rPr lang="en-US" sz="3200" kern="1200" dirty="0" err="1">
                <a:solidFill>
                  <a:schemeClr val="tx1"/>
                </a:solidFill>
                <a:ea typeface="+mn-ea"/>
                <a:cs typeface="+mn-cs"/>
              </a:rPr>
              <a:t>realidad</a:t>
            </a:r>
            <a:r>
              <a:rPr lang="en-US" sz="3200" kern="1200" dirty="0">
                <a:solidFill>
                  <a:schemeClr val="tx1"/>
                </a:solidFill>
                <a:ea typeface="+mn-ea"/>
                <a:cs typeface="+mn-cs"/>
              </a:rPr>
              <a:t> </a:t>
            </a:r>
            <a:r>
              <a:rPr lang="en-US" sz="3200" kern="1200" dirty="0" err="1">
                <a:solidFill>
                  <a:schemeClr val="tx1"/>
                </a:solidFill>
                <a:ea typeface="+mn-ea"/>
                <a:cs typeface="+mn-cs"/>
              </a:rPr>
              <a:t>biofísica</a:t>
            </a:r>
            <a:r>
              <a:rPr lang="en-US" sz="3200" kern="1200" dirty="0">
                <a:solidFill>
                  <a:schemeClr val="tx1"/>
                </a:solidFill>
                <a:ea typeface="+mn-ea"/>
                <a:cs typeface="+mn-cs"/>
              </a:rPr>
              <a:t> del </a:t>
            </a:r>
            <a:r>
              <a:rPr lang="en-US" sz="3200" kern="1200" dirty="0" err="1">
                <a:solidFill>
                  <a:schemeClr val="tx1"/>
                </a:solidFill>
                <a:ea typeface="+mn-ea"/>
                <a:cs typeface="+mn-cs"/>
              </a:rPr>
              <a:t>sistema</a:t>
            </a:r>
            <a:r>
              <a:rPr lang="en-US" sz="3200" kern="1200" dirty="0">
                <a:solidFill>
                  <a:schemeClr val="tx1"/>
                </a:solidFill>
                <a:ea typeface="+mn-ea"/>
                <a:cs typeface="+mn-cs"/>
              </a:rPr>
              <a:t> </a:t>
            </a:r>
            <a:r>
              <a:rPr lang="en-US" sz="3200" kern="1200" dirty="0" err="1">
                <a:solidFill>
                  <a:schemeClr val="tx1"/>
                </a:solidFill>
                <a:ea typeface="+mn-ea"/>
                <a:cs typeface="+mn-cs"/>
              </a:rPr>
              <a:t>nervioso</a:t>
            </a:r>
            <a:r>
              <a:rPr lang="en-US" sz="3200" kern="1200" dirty="0">
                <a:solidFill>
                  <a:schemeClr val="tx1"/>
                </a:solidFill>
                <a:ea typeface="+mn-ea"/>
                <a:cs typeface="+mn-cs"/>
              </a:rPr>
              <a:t> </a:t>
            </a:r>
            <a:r>
              <a:rPr lang="en-US" sz="3200" kern="1200" dirty="0" err="1">
                <a:solidFill>
                  <a:schemeClr val="tx1"/>
                </a:solidFill>
                <a:ea typeface="+mn-ea"/>
                <a:cs typeface="+mn-cs"/>
              </a:rPr>
              <a:t>humano</a:t>
            </a:r>
            <a:r>
              <a:rPr lang="en-US" sz="3200" kern="1200" dirty="0">
                <a:solidFill>
                  <a:schemeClr val="tx1"/>
                </a:solidFill>
                <a:ea typeface="+mn-ea"/>
                <a:cs typeface="+mn-cs"/>
              </a:rPr>
              <a:t> y </a:t>
            </a:r>
            <a:r>
              <a:rPr lang="en-US" sz="3200" kern="1200" dirty="0" err="1">
                <a:solidFill>
                  <a:schemeClr val="tx1"/>
                </a:solidFill>
                <a:ea typeface="+mn-ea"/>
                <a:cs typeface="+mn-cs"/>
              </a:rPr>
              <a:t>sean</a:t>
            </a:r>
            <a:r>
              <a:rPr lang="en-US" sz="3200" kern="1200" dirty="0">
                <a:solidFill>
                  <a:schemeClr val="tx1"/>
                </a:solidFill>
                <a:ea typeface="+mn-ea"/>
                <a:cs typeface="+mn-cs"/>
              </a:rPr>
              <a:t> por tanto </a:t>
            </a:r>
            <a:r>
              <a:rPr lang="en-US" sz="3200" kern="1200" dirty="0" err="1">
                <a:solidFill>
                  <a:schemeClr val="tx1"/>
                </a:solidFill>
                <a:ea typeface="+mn-ea"/>
                <a:cs typeface="+mn-cs"/>
              </a:rPr>
              <a:t>inaccesibles</a:t>
            </a:r>
            <a:r>
              <a:rPr lang="en-US" sz="3200" kern="1200" dirty="0">
                <a:solidFill>
                  <a:schemeClr val="tx1"/>
                </a:solidFill>
                <a:ea typeface="+mn-ea"/>
                <a:cs typeface="+mn-cs"/>
              </a:rPr>
              <a:t> a un </a:t>
            </a:r>
            <a:r>
              <a:rPr lang="en-US" sz="3200" kern="1200" dirty="0" err="1">
                <a:solidFill>
                  <a:schemeClr val="tx1"/>
                </a:solidFill>
                <a:ea typeface="+mn-ea"/>
                <a:cs typeface="+mn-cs"/>
              </a:rPr>
              <a:t>sistema</a:t>
            </a:r>
            <a:r>
              <a:rPr lang="en-US" sz="3200" kern="1200" dirty="0">
                <a:solidFill>
                  <a:schemeClr val="tx1"/>
                </a:solidFill>
                <a:ea typeface="+mn-ea"/>
                <a:cs typeface="+mn-cs"/>
              </a:rPr>
              <a:t> artificial.</a:t>
            </a:r>
          </a:p>
        </p:txBody>
      </p:sp>
      <p:pic>
        <p:nvPicPr>
          <p:cNvPr id="25602" name="Picture 2" descr="Humano Vs. Inteligencia Artificial">
            <a:extLst>
              <a:ext uri="{FF2B5EF4-FFF2-40B4-BE49-F238E27FC236}">
                <a16:creationId xmlns:a16="http://schemas.microsoft.com/office/drawing/2014/main" id="{4F7AD50E-DAC6-4EAD-AA12-A0C0D2630A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22" r="19450" b="-1"/>
          <a:stretch/>
        </p:blipFill>
        <p:spPr bwMode="auto">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84370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72984-75F8-402A-BF9A-2D6CAFE9D8C1}"/>
              </a:ext>
            </a:extLst>
          </p:cNvPr>
          <p:cNvSpPr>
            <a:spLocks noGrp="1"/>
          </p:cNvSpPr>
          <p:nvPr>
            <p:ph type="title"/>
          </p:nvPr>
        </p:nvSpPr>
        <p:spPr/>
        <p:txBody>
          <a:bodyPr/>
          <a:lstStyle/>
          <a:p>
            <a:r>
              <a:rPr lang="en-US" b="1" dirty="0" err="1"/>
              <a:t>Función</a:t>
            </a:r>
            <a:r>
              <a:rPr lang="en-US" b="1" dirty="0"/>
              <a:t> de </a:t>
            </a:r>
            <a:r>
              <a:rPr lang="en-US" b="1" dirty="0" err="1"/>
              <a:t>costos</a:t>
            </a:r>
            <a:endParaRPr lang="es-CO" b="1"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1F468949-600B-4BC4-AB77-FC9E2A84C80B}"/>
                  </a:ext>
                </a:extLst>
              </p:cNvPr>
              <p:cNvSpPr>
                <a:spLocks noGrp="1"/>
              </p:cNvSpPr>
              <p:nvPr>
                <p:ph type="body" idx="1"/>
              </p:nvPr>
            </p:nvSpPr>
            <p:spPr/>
            <p:txBody>
              <a:bodyPr>
                <a:normAutofit fontScale="85000" lnSpcReduction="20000"/>
              </a:bodyPr>
              <a:lstStyle/>
              <a:p>
                <a:pPr marL="0" indent="0">
                  <a:buNone/>
                </a:pPr>
                <a:r>
                  <a:rPr lang="en-US" dirty="0"/>
                  <a:t>En base a una </a:t>
                </a:r>
                <a:r>
                  <a:rPr lang="en-US" dirty="0" err="1"/>
                  <a:t>regresión</a:t>
                </a:r>
                <a:r>
                  <a:rPr lang="en-US" dirty="0"/>
                  <a:t> lineal de la forma: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r>
                        <a:rPr lang="en-US" b="0" i="1" smtClean="0">
                          <a:latin typeface="Cambria Math" panose="02040503050406030204" pitchFamily="18" charset="0"/>
                        </a:rPr>
                        <m:t>𝑥</m:t>
                      </m:r>
                    </m:oMath>
                  </m:oMathPara>
                </a14:m>
                <a:endParaRPr lang="es-CO" dirty="0"/>
              </a:p>
              <a:p>
                <a:pPr marL="0" indent="0">
                  <a:buNone/>
                </a:pPr>
                <a:endParaRPr lang="es-CO" dirty="0"/>
              </a:p>
              <a:p>
                <a:pPr marL="0" indent="0">
                  <a:buNone/>
                </a:pPr>
                <a:r>
                  <a:rPr lang="es-CO" dirty="0"/>
                  <a:t>Su función de costos (J) 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smtClean="0">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d>
                            </m:e>
                            <m:sup>
                              <m:r>
                                <a:rPr lang="en-US" b="0" i="1" smtClean="0">
                                  <a:latin typeface="Cambria Math" panose="02040503050406030204" pitchFamily="18" charset="0"/>
                                </a:rPr>
                                <m:t>2</m:t>
                              </m:r>
                            </m:sup>
                          </m:sSup>
                        </m:e>
                      </m:nary>
                    </m:oMath>
                  </m:oMathPara>
                </a14:m>
                <a:endParaRPr lang="es-CO" dirty="0"/>
              </a:p>
              <a:p>
                <a:pPr marL="0" indent="0">
                  <a:buNone/>
                </a:pPr>
                <a:r>
                  <a:rPr lang="es-CO" dirty="0"/>
                  <a:t>m: número de instancias o ejemplos</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a14:m>
                <a:r>
                  <a:rPr lang="es-CO" dirty="0"/>
                  <a:t>: i-</a:t>
                </a:r>
                <a:r>
                  <a:rPr lang="es-CO" dirty="0" err="1"/>
                  <a:t>ésimo</a:t>
                </a:r>
                <a:r>
                  <a:rPr lang="es-CO" dirty="0"/>
                  <a:t> valor de x</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a14:m>
                <a:r>
                  <a:rPr lang="es-CO" dirty="0"/>
                  <a:t>: i-</a:t>
                </a:r>
                <a:r>
                  <a:rPr lang="es-CO" dirty="0" err="1"/>
                  <a:t>ésimo</a:t>
                </a:r>
                <a:r>
                  <a:rPr lang="es-CO" dirty="0"/>
                  <a:t> valor de y</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a14:m>
                <a:r>
                  <a:rPr lang="es-CO" dirty="0"/>
                  <a:t>: función de hipótesis</a:t>
                </a:r>
              </a:p>
              <a:p>
                <a:pPr marL="0" indent="0">
                  <a:buNone/>
                </a:pP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e>
                    </m:d>
                  </m:oMath>
                </a14:m>
                <a:r>
                  <a:rPr lang="es-CO" dirty="0"/>
                  <a:t>: función de costos de los parámetros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1</m:t>
                        </m:r>
                      </m:sub>
                    </m:sSub>
                  </m:oMath>
                </a14:m>
                <a:endParaRPr lang="es-CO" dirty="0"/>
              </a:p>
              <a:p>
                <a:pPr marL="0" indent="0">
                  <a:buNone/>
                </a:pPr>
                <a:endParaRPr lang="es-CO" dirty="0"/>
              </a:p>
            </p:txBody>
          </p:sp>
        </mc:Choice>
        <mc:Fallback xmlns="">
          <p:sp>
            <p:nvSpPr>
              <p:cNvPr id="3" name="Marcador de texto 2">
                <a:extLst>
                  <a:ext uri="{FF2B5EF4-FFF2-40B4-BE49-F238E27FC236}">
                    <a16:creationId xmlns:a16="http://schemas.microsoft.com/office/drawing/2014/main" id="{1F468949-600B-4BC4-AB77-FC9E2A84C80B}"/>
                  </a:ext>
                </a:extLst>
              </p:cNvPr>
              <p:cNvSpPr>
                <a:spLocks noGrp="1" noRot="1" noChangeAspect="1" noMove="1" noResize="1" noEditPoints="1" noAdjustHandles="1" noChangeArrowheads="1" noChangeShapeType="1" noTextEdit="1"/>
              </p:cNvSpPr>
              <p:nvPr>
                <p:ph type="body" idx="1"/>
              </p:nvPr>
            </p:nvSpPr>
            <p:spPr>
              <a:blipFill>
                <a:blip r:embed="rId2"/>
                <a:stretch>
                  <a:fillRect l="-1777" t="-3221" b="-2101"/>
                </a:stretch>
              </a:blipFill>
            </p:spPr>
            <p:txBody>
              <a:bodyPr/>
              <a:lstStyle/>
              <a:p>
                <a:r>
                  <a:rPr lang="es-CO">
                    <a:noFill/>
                  </a:rPr>
                  <a:t> </a:t>
                </a:r>
              </a:p>
            </p:txBody>
          </p:sp>
        </mc:Fallback>
      </mc:AlternateContent>
    </p:spTree>
    <p:extLst>
      <p:ext uri="{BB962C8B-B14F-4D97-AF65-F5344CB8AC3E}">
        <p14:creationId xmlns:p14="http://schemas.microsoft.com/office/powerpoint/2010/main" val="3969209792"/>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DD634F-E3D5-4B33-8D95-B62EC395053D}"/>
              </a:ext>
            </a:extLst>
          </p:cNvPr>
          <p:cNvSpPr>
            <a:spLocks noGrp="1"/>
          </p:cNvSpPr>
          <p:nvPr>
            <p:ph type="title"/>
          </p:nvPr>
        </p:nvSpPr>
        <p:spPr/>
        <p:txBody>
          <a:bodyPr/>
          <a:lstStyle/>
          <a:p>
            <a:r>
              <a:rPr lang="en-US" dirty="0" err="1"/>
              <a:t>Ejemplo</a:t>
            </a:r>
            <a:endParaRPr lang="es-CO" dirty="0"/>
          </a:p>
        </p:txBody>
      </p:sp>
      <p:pic>
        <p:nvPicPr>
          <p:cNvPr id="5" name="Imagen 4">
            <a:extLst>
              <a:ext uri="{FF2B5EF4-FFF2-40B4-BE49-F238E27FC236}">
                <a16:creationId xmlns:a16="http://schemas.microsoft.com/office/drawing/2014/main" id="{A7183F3A-5EB8-48BA-B72E-D23A4EEE0C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0" r="24095"/>
          <a:stretch/>
        </p:blipFill>
        <p:spPr>
          <a:xfrm>
            <a:off x="426128" y="1510124"/>
            <a:ext cx="4145872" cy="4157202"/>
          </a:xfrm>
          <a:prstGeom prst="rect">
            <a:avLst/>
          </a:prstGeom>
        </p:spPr>
      </p:pic>
      <p:pic>
        <p:nvPicPr>
          <p:cNvPr id="6" name="Imagen 5">
            <a:extLst>
              <a:ext uri="{FF2B5EF4-FFF2-40B4-BE49-F238E27FC236}">
                <a16:creationId xmlns:a16="http://schemas.microsoft.com/office/drawing/2014/main" id="{F9D55C61-16D0-45F4-AC36-984C7CC6E91D}"/>
              </a:ext>
            </a:extLst>
          </p:cNvPr>
          <p:cNvPicPr>
            <a:picLocks noChangeAspect="1"/>
          </p:cNvPicPr>
          <p:nvPr/>
        </p:nvPicPr>
        <p:blipFill>
          <a:blip r:embed="rId3"/>
          <a:stretch>
            <a:fillRect/>
          </a:stretch>
        </p:blipFill>
        <p:spPr>
          <a:xfrm>
            <a:off x="5159499" y="195957"/>
            <a:ext cx="1632888" cy="958141"/>
          </a:xfrm>
          <a:prstGeom prst="rect">
            <a:avLst/>
          </a:prstGeom>
        </p:spPr>
      </p:pic>
      <p:pic>
        <p:nvPicPr>
          <p:cNvPr id="7" name="Imagen 6">
            <a:extLst>
              <a:ext uri="{FF2B5EF4-FFF2-40B4-BE49-F238E27FC236}">
                <a16:creationId xmlns:a16="http://schemas.microsoft.com/office/drawing/2014/main" id="{A547E33D-021F-405A-828C-2A126C5255CE}"/>
              </a:ext>
            </a:extLst>
          </p:cNvPr>
          <p:cNvPicPr>
            <a:picLocks noChangeAspect="1"/>
          </p:cNvPicPr>
          <p:nvPr/>
        </p:nvPicPr>
        <p:blipFill>
          <a:blip r:embed="rId4"/>
          <a:stretch>
            <a:fillRect/>
          </a:stretch>
        </p:blipFill>
        <p:spPr>
          <a:xfrm>
            <a:off x="7174730" y="193736"/>
            <a:ext cx="1632888" cy="958141"/>
          </a:xfrm>
          <a:prstGeom prst="rect">
            <a:avLst/>
          </a:prstGeom>
        </p:spPr>
      </p:pic>
      <p:pic>
        <p:nvPicPr>
          <p:cNvPr id="8" name="Imagen 7">
            <a:extLst>
              <a:ext uri="{FF2B5EF4-FFF2-40B4-BE49-F238E27FC236}">
                <a16:creationId xmlns:a16="http://schemas.microsoft.com/office/drawing/2014/main" id="{32FCF650-BAA7-48E0-845E-196137CAF0B6}"/>
              </a:ext>
            </a:extLst>
          </p:cNvPr>
          <p:cNvPicPr>
            <a:picLocks noChangeAspect="1"/>
          </p:cNvPicPr>
          <p:nvPr/>
        </p:nvPicPr>
        <p:blipFill>
          <a:blip r:embed="rId5"/>
          <a:stretch>
            <a:fillRect/>
          </a:stretch>
        </p:blipFill>
        <p:spPr>
          <a:xfrm>
            <a:off x="5159499" y="1367809"/>
            <a:ext cx="1632888" cy="958141"/>
          </a:xfrm>
          <a:prstGeom prst="rect">
            <a:avLst/>
          </a:prstGeom>
        </p:spPr>
      </p:pic>
      <p:pic>
        <p:nvPicPr>
          <p:cNvPr id="9" name="Imagen 8">
            <a:extLst>
              <a:ext uri="{FF2B5EF4-FFF2-40B4-BE49-F238E27FC236}">
                <a16:creationId xmlns:a16="http://schemas.microsoft.com/office/drawing/2014/main" id="{76D9BD81-7D9E-4CC8-97E2-83B147B4F8F0}"/>
              </a:ext>
            </a:extLst>
          </p:cNvPr>
          <p:cNvPicPr>
            <a:picLocks noChangeAspect="1"/>
          </p:cNvPicPr>
          <p:nvPr/>
        </p:nvPicPr>
        <p:blipFill>
          <a:blip r:embed="rId6"/>
          <a:stretch>
            <a:fillRect/>
          </a:stretch>
        </p:blipFill>
        <p:spPr>
          <a:xfrm>
            <a:off x="7174730" y="1367809"/>
            <a:ext cx="1632888" cy="958141"/>
          </a:xfrm>
          <a:prstGeom prst="rect">
            <a:avLst/>
          </a:prstGeom>
        </p:spPr>
      </p:pic>
      <p:pic>
        <p:nvPicPr>
          <p:cNvPr id="10" name="Imagen 9">
            <a:extLst>
              <a:ext uri="{FF2B5EF4-FFF2-40B4-BE49-F238E27FC236}">
                <a16:creationId xmlns:a16="http://schemas.microsoft.com/office/drawing/2014/main" id="{C98C0ACF-DD28-4320-82AE-B27379682B18}"/>
              </a:ext>
            </a:extLst>
          </p:cNvPr>
          <p:cNvPicPr>
            <a:picLocks noChangeAspect="1"/>
          </p:cNvPicPr>
          <p:nvPr/>
        </p:nvPicPr>
        <p:blipFill>
          <a:blip r:embed="rId7"/>
          <a:stretch>
            <a:fillRect/>
          </a:stretch>
        </p:blipFill>
        <p:spPr>
          <a:xfrm>
            <a:off x="5159499" y="2539661"/>
            <a:ext cx="1632888" cy="958141"/>
          </a:xfrm>
          <a:prstGeom prst="rect">
            <a:avLst/>
          </a:prstGeom>
        </p:spPr>
      </p:pic>
      <p:pic>
        <p:nvPicPr>
          <p:cNvPr id="11" name="Imagen 10">
            <a:extLst>
              <a:ext uri="{FF2B5EF4-FFF2-40B4-BE49-F238E27FC236}">
                <a16:creationId xmlns:a16="http://schemas.microsoft.com/office/drawing/2014/main" id="{686F03F9-6B76-4958-82E5-0743EC098F33}"/>
              </a:ext>
            </a:extLst>
          </p:cNvPr>
          <p:cNvPicPr>
            <a:picLocks noChangeAspect="1"/>
          </p:cNvPicPr>
          <p:nvPr/>
        </p:nvPicPr>
        <p:blipFill>
          <a:blip r:embed="rId8"/>
          <a:stretch>
            <a:fillRect/>
          </a:stretch>
        </p:blipFill>
        <p:spPr>
          <a:xfrm>
            <a:off x="6250712" y="3951026"/>
            <a:ext cx="1543050" cy="1162050"/>
          </a:xfrm>
          <a:prstGeom prst="rect">
            <a:avLst/>
          </a:prstGeom>
        </p:spPr>
      </p:pic>
    </p:spTree>
    <p:extLst>
      <p:ext uri="{BB962C8B-B14F-4D97-AF65-F5344CB8AC3E}">
        <p14:creationId xmlns:p14="http://schemas.microsoft.com/office/powerpoint/2010/main" val="4059271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heel(1)">
                                      <p:cBhvr>
                                        <p:cTn id="34"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70A2C5-6762-4837-B64A-D535AAA3CC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02" r="38136"/>
          <a:stretch/>
        </p:blipFill>
        <p:spPr>
          <a:xfrm>
            <a:off x="399495" y="870011"/>
            <a:ext cx="4474345" cy="4918528"/>
          </a:xfrm>
          <a:prstGeom prst="rect">
            <a:avLst/>
          </a:prstGeom>
        </p:spPr>
      </p:pic>
      <p:pic>
        <p:nvPicPr>
          <p:cNvPr id="5" name="Imagen 4">
            <a:extLst>
              <a:ext uri="{FF2B5EF4-FFF2-40B4-BE49-F238E27FC236}">
                <a16:creationId xmlns:a16="http://schemas.microsoft.com/office/drawing/2014/main" id="{F209C64E-2BD5-47C6-A9F2-B1518980B6C0}"/>
              </a:ext>
            </a:extLst>
          </p:cNvPr>
          <p:cNvPicPr>
            <a:picLocks noChangeAspect="1"/>
          </p:cNvPicPr>
          <p:nvPr/>
        </p:nvPicPr>
        <p:blipFill>
          <a:blip r:embed="rId3"/>
          <a:stretch>
            <a:fillRect/>
          </a:stretch>
        </p:blipFill>
        <p:spPr>
          <a:xfrm>
            <a:off x="5159499" y="195957"/>
            <a:ext cx="1632888" cy="958141"/>
          </a:xfrm>
          <a:prstGeom prst="rect">
            <a:avLst/>
          </a:prstGeom>
        </p:spPr>
      </p:pic>
      <p:pic>
        <p:nvPicPr>
          <p:cNvPr id="6" name="Imagen 5">
            <a:extLst>
              <a:ext uri="{FF2B5EF4-FFF2-40B4-BE49-F238E27FC236}">
                <a16:creationId xmlns:a16="http://schemas.microsoft.com/office/drawing/2014/main" id="{CEB716FE-A4FE-4385-B5A4-EEDDA9FD492F}"/>
              </a:ext>
            </a:extLst>
          </p:cNvPr>
          <p:cNvPicPr>
            <a:picLocks noChangeAspect="1"/>
          </p:cNvPicPr>
          <p:nvPr/>
        </p:nvPicPr>
        <p:blipFill>
          <a:blip r:embed="rId4"/>
          <a:stretch>
            <a:fillRect/>
          </a:stretch>
        </p:blipFill>
        <p:spPr>
          <a:xfrm>
            <a:off x="7174730" y="193736"/>
            <a:ext cx="1632888" cy="958141"/>
          </a:xfrm>
          <a:prstGeom prst="rect">
            <a:avLst/>
          </a:prstGeom>
        </p:spPr>
      </p:pic>
      <p:pic>
        <p:nvPicPr>
          <p:cNvPr id="7" name="Imagen 6">
            <a:extLst>
              <a:ext uri="{FF2B5EF4-FFF2-40B4-BE49-F238E27FC236}">
                <a16:creationId xmlns:a16="http://schemas.microsoft.com/office/drawing/2014/main" id="{98A66C72-F686-46A1-9DCD-20FFB8DFB1E1}"/>
              </a:ext>
            </a:extLst>
          </p:cNvPr>
          <p:cNvPicPr>
            <a:picLocks noChangeAspect="1"/>
          </p:cNvPicPr>
          <p:nvPr/>
        </p:nvPicPr>
        <p:blipFill>
          <a:blip r:embed="rId5"/>
          <a:stretch>
            <a:fillRect/>
          </a:stretch>
        </p:blipFill>
        <p:spPr>
          <a:xfrm>
            <a:off x="5159499" y="1367809"/>
            <a:ext cx="1632888" cy="958141"/>
          </a:xfrm>
          <a:prstGeom prst="rect">
            <a:avLst/>
          </a:prstGeom>
        </p:spPr>
      </p:pic>
      <p:pic>
        <p:nvPicPr>
          <p:cNvPr id="8" name="Imagen 7">
            <a:extLst>
              <a:ext uri="{FF2B5EF4-FFF2-40B4-BE49-F238E27FC236}">
                <a16:creationId xmlns:a16="http://schemas.microsoft.com/office/drawing/2014/main" id="{C190AAC0-93FD-491A-A8ED-CB184F028E3C}"/>
              </a:ext>
            </a:extLst>
          </p:cNvPr>
          <p:cNvPicPr>
            <a:picLocks noChangeAspect="1"/>
          </p:cNvPicPr>
          <p:nvPr/>
        </p:nvPicPr>
        <p:blipFill>
          <a:blip r:embed="rId6"/>
          <a:stretch>
            <a:fillRect/>
          </a:stretch>
        </p:blipFill>
        <p:spPr>
          <a:xfrm>
            <a:off x="7174730" y="1367809"/>
            <a:ext cx="1632888" cy="958141"/>
          </a:xfrm>
          <a:prstGeom prst="rect">
            <a:avLst/>
          </a:prstGeom>
        </p:spPr>
      </p:pic>
      <p:pic>
        <p:nvPicPr>
          <p:cNvPr id="9" name="Imagen 8">
            <a:extLst>
              <a:ext uri="{FF2B5EF4-FFF2-40B4-BE49-F238E27FC236}">
                <a16:creationId xmlns:a16="http://schemas.microsoft.com/office/drawing/2014/main" id="{9B684F1D-F429-44E4-A2E0-9F0F84D11EC4}"/>
              </a:ext>
            </a:extLst>
          </p:cNvPr>
          <p:cNvPicPr>
            <a:picLocks noChangeAspect="1"/>
          </p:cNvPicPr>
          <p:nvPr/>
        </p:nvPicPr>
        <p:blipFill>
          <a:blip r:embed="rId7"/>
          <a:stretch>
            <a:fillRect/>
          </a:stretch>
        </p:blipFill>
        <p:spPr>
          <a:xfrm>
            <a:off x="5159499" y="2539661"/>
            <a:ext cx="1632888" cy="958141"/>
          </a:xfrm>
          <a:prstGeom prst="rect">
            <a:avLst/>
          </a:prstGeom>
        </p:spPr>
      </p:pic>
      <p:pic>
        <p:nvPicPr>
          <p:cNvPr id="10" name="Imagen 9">
            <a:extLst>
              <a:ext uri="{FF2B5EF4-FFF2-40B4-BE49-F238E27FC236}">
                <a16:creationId xmlns:a16="http://schemas.microsoft.com/office/drawing/2014/main" id="{3E9C241A-B487-4FD6-B032-E116F7FF244F}"/>
              </a:ext>
            </a:extLst>
          </p:cNvPr>
          <p:cNvPicPr>
            <a:picLocks noChangeAspect="1"/>
          </p:cNvPicPr>
          <p:nvPr/>
        </p:nvPicPr>
        <p:blipFill>
          <a:blip r:embed="rId8"/>
          <a:stretch>
            <a:fillRect/>
          </a:stretch>
        </p:blipFill>
        <p:spPr>
          <a:xfrm>
            <a:off x="6250712" y="3951026"/>
            <a:ext cx="1543050" cy="1162050"/>
          </a:xfrm>
          <a:prstGeom prst="rect">
            <a:avLst/>
          </a:prstGeom>
        </p:spPr>
      </p:pic>
    </p:spTree>
    <p:extLst>
      <p:ext uri="{BB962C8B-B14F-4D97-AF65-F5344CB8AC3E}">
        <p14:creationId xmlns:p14="http://schemas.microsoft.com/office/powerpoint/2010/main" val="17830510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heel(1)">
                                      <p:cBhvr>
                                        <p:cTn id="3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480832"/>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Sustainability: Noticias de sostenibilidad">
            <a:extLst>
              <a:ext uri="{FF2B5EF4-FFF2-40B4-BE49-F238E27FC236}">
                <a16:creationId xmlns:a16="http://schemas.microsoft.com/office/drawing/2014/main" id="{A56915CB-6E96-44BB-8333-80AE48796B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959" r="19247"/>
          <a:stretch/>
        </p:blipFill>
        <p:spPr bwMode="auto">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DCAFE0E-1E4A-48B7-A0DF-BD2BC983D5F3}"/>
              </a:ext>
            </a:extLst>
          </p:cNvPr>
          <p:cNvSpPr txBox="1"/>
          <p:nvPr/>
        </p:nvSpPr>
        <p:spPr>
          <a:xfrm>
            <a:off x="4537749" y="1543679"/>
            <a:ext cx="4587406" cy="4336615"/>
          </a:xfrm>
          <a:prstGeom prst="rect">
            <a:avLst/>
          </a:prstGeom>
        </p:spPr>
        <p:txBody>
          <a:bodyPr vert="horz" lIns="91440" tIns="45720" rIns="91440" bIns="45720" rtlCol="0">
            <a:noAutofit/>
          </a:bodyPr>
          <a:lstStyle/>
          <a:p>
            <a:pPr defTabSz="914400" hangingPunct="1">
              <a:lnSpc>
                <a:spcPct val="90000"/>
              </a:lnSpc>
              <a:spcAft>
                <a:spcPts val="450"/>
              </a:spcAft>
            </a:pPr>
            <a:r>
              <a:rPr lang="en-US" sz="3200" kern="1200" dirty="0">
                <a:solidFill>
                  <a:schemeClr val="tx1"/>
                </a:solidFill>
                <a:ea typeface="+mn-ea"/>
                <a:cs typeface="+mn-cs"/>
              </a:rPr>
              <a:t>La </a:t>
            </a:r>
            <a:r>
              <a:rPr lang="en-US" sz="3200" kern="1200" dirty="0" err="1">
                <a:solidFill>
                  <a:schemeClr val="tx1"/>
                </a:solidFill>
                <a:ea typeface="+mn-ea"/>
                <a:cs typeface="+mn-cs"/>
              </a:rPr>
              <a:t>inteligencia</a:t>
            </a:r>
            <a:r>
              <a:rPr lang="en-US" sz="3200" kern="1200" dirty="0">
                <a:solidFill>
                  <a:schemeClr val="tx1"/>
                </a:solidFill>
                <a:ea typeface="+mn-ea"/>
                <a:cs typeface="+mn-cs"/>
              </a:rPr>
              <a:t> artificial (IA) es una </a:t>
            </a:r>
            <a:r>
              <a:rPr lang="en-US" sz="3200" kern="1200" dirty="0" err="1">
                <a:solidFill>
                  <a:schemeClr val="tx1"/>
                </a:solidFill>
                <a:ea typeface="+mn-ea"/>
                <a:cs typeface="+mn-cs"/>
              </a:rPr>
              <a:t>disciplina</a:t>
            </a:r>
            <a:r>
              <a:rPr lang="en-US" sz="3200" kern="1200" dirty="0">
                <a:solidFill>
                  <a:schemeClr val="tx1"/>
                </a:solidFill>
                <a:ea typeface="+mn-ea"/>
                <a:cs typeface="+mn-cs"/>
              </a:rPr>
              <a:t> </a:t>
            </a:r>
            <a:r>
              <a:rPr lang="en-US" sz="3200" kern="1200" dirty="0" err="1">
                <a:solidFill>
                  <a:schemeClr val="tx1"/>
                </a:solidFill>
                <a:ea typeface="+mn-ea"/>
                <a:cs typeface="+mn-cs"/>
              </a:rPr>
              <a:t>académica</a:t>
            </a:r>
            <a:r>
              <a:rPr lang="en-US" sz="3200" kern="1200" dirty="0">
                <a:solidFill>
                  <a:schemeClr val="tx1"/>
                </a:solidFill>
                <a:ea typeface="+mn-ea"/>
                <a:cs typeface="+mn-cs"/>
              </a:rPr>
              <a:t> </a:t>
            </a:r>
            <a:r>
              <a:rPr lang="en-US" sz="3200" kern="1200" dirty="0" err="1">
                <a:solidFill>
                  <a:schemeClr val="tx1"/>
                </a:solidFill>
                <a:ea typeface="+mn-ea"/>
                <a:cs typeface="+mn-cs"/>
              </a:rPr>
              <a:t>relacionada</a:t>
            </a:r>
            <a:r>
              <a:rPr lang="en-US" sz="3200" kern="1200" dirty="0">
                <a:solidFill>
                  <a:schemeClr val="tx1"/>
                </a:solidFill>
                <a:ea typeface="+mn-ea"/>
                <a:cs typeface="+mn-cs"/>
              </a:rPr>
              <a:t> con la </a:t>
            </a:r>
            <a:r>
              <a:rPr lang="en-US" sz="3200" kern="1200" dirty="0" err="1">
                <a:solidFill>
                  <a:schemeClr val="tx1"/>
                </a:solidFill>
                <a:ea typeface="+mn-ea"/>
                <a:cs typeface="+mn-cs"/>
              </a:rPr>
              <a:t>teoría</a:t>
            </a:r>
            <a:r>
              <a:rPr lang="en-US" sz="3200" kern="1200" dirty="0">
                <a:solidFill>
                  <a:schemeClr val="tx1"/>
                </a:solidFill>
                <a:ea typeface="+mn-ea"/>
                <a:cs typeface="+mn-cs"/>
              </a:rPr>
              <a:t> de la </a:t>
            </a:r>
            <a:r>
              <a:rPr lang="en-US" sz="3200" kern="1200" dirty="0" err="1">
                <a:solidFill>
                  <a:schemeClr val="tx1"/>
                </a:solidFill>
                <a:ea typeface="+mn-ea"/>
                <a:cs typeface="+mn-cs"/>
              </a:rPr>
              <a:t>computación</a:t>
            </a:r>
            <a:r>
              <a:rPr lang="en-US" sz="3200" kern="1200" dirty="0">
                <a:solidFill>
                  <a:schemeClr val="tx1"/>
                </a:solidFill>
                <a:ea typeface="+mn-ea"/>
                <a:cs typeface="+mn-cs"/>
              </a:rPr>
              <a:t> </a:t>
            </a:r>
            <a:r>
              <a:rPr lang="en-US" sz="3200" kern="1200" dirty="0" err="1">
                <a:solidFill>
                  <a:schemeClr val="tx1"/>
                </a:solidFill>
                <a:ea typeface="+mn-ea"/>
                <a:cs typeface="+mn-cs"/>
              </a:rPr>
              <a:t>cuyo</a:t>
            </a:r>
            <a:r>
              <a:rPr lang="en-US" sz="3200" kern="1200" dirty="0">
                <a:solidFill>
                  <a:schemeClr val="tx1"/>
                </a:solidFill>
                <a:ea typeface="+mn-ea"/>
                <a:cs typeface="+mn-cs"/>
              </a:rPr>
              <a:t> </a:t>
            </a:r>
            <a:r>
              <a:rPr lang="en-US" sz="3200" kern="1200" dirty="0" err="1">
                <a:solidFill>
                  <a:schemeClr val="tx1"/>
                </a:solidFill>
                <a:ea typeface="+mn-ea"/>
                <a:cs typeface="+mn-cs"/>
              </a:rPr>
              <a:t>objetivo</a:t>
            </a:r>
            <a:r>
              <a:rPr lang="en-US" sz="3200" kern="1200" dirty="0">
                <a:solidFill>
                  <a:schemeClr val="tx1"/>
                </a:solidFill>
                <a:ea typeface="+mn-ea"/>
                <a:cs typeface="+mn-cs"/>
              </a:rPr>
              <a:t> es </a:t>
            </a:r>
            <a:r>
              <a:rPr lang="en-US" sz="3200" kern="1200" dirty="0" err="1">
                <a:solidFill>
                  <a:schemeClr val="tx1"/>
                </a:solidFill>
                <a:ea typeface="+mn-ea"/>
                <a:cs typeface="+mn-cs"/>
              </a:rPr>
              <a:t>emular</a:t>
            </a:r>
            <a:r>
              <a:rPr lang="en-US" sz="3200" kern="1200" dirty="0">
                <a:solidFill>
                  <a:schemeClr val="tx1"/>
                </a:solidFill>
                <a:ea typeface="+mn-ea"/>
                <a:cs typeface="+mn-cs"/>
              </a:rPr>
              <a:t> algunas de las </a:t>
            </a:r>
            <a:r>
              <a:rPr lang="en-US" sz="3200" kern="1200" dirty="0" err="1">
                <a:solidFill>
                  <a:schemeClr val="tx1"/>
                </a:solidFill>
                <a:ea typeface="+mn-ea"/>
                <a:cs typeface="+mn-cs"/>
              </a:rPr>
              <a:t>facultades</a:t>
            </a:r>
            <a:r>
              <a:rPr lang="en-US" sz="3200" kern="1200" dirty="0">
                <a:solidFill>
                  <a:schemeClr val="tx1"/>
                </a:solidFill>
                <a:ea typeface="+mn-ea"/>
                <a:cs typeface="+mn-cs"/>
              </a:rPr>
              <a:t> </a:t>
            </a:r>
            <a:r>
              <a:rPr lang="en-US" sz="3200" kern="1200" dirty="0" err="1">
                <a:solidFill>
                  <a:schemeClr val="tx1"/>
                </a:solidFill>
                <a:ea typeface="+mn-ea"/>
                <a:cs typeface="+mn-cs"/>
              </a:rPr>
              <a:t>intelectuales</a:t>
            </a:r>
            <a:r>
              <a:rPr lang="en-US" sz="3200" kern="1200" dirty="0">
                <a:solidFill>
                  <a:schemeClr val="tx1"/>
                </a:solidFill>
                <a:ea typeface="+mn-ea"/>
                <a:cs typeface="+mn-cs"/>
              </a:rPr>
              <a:t> </a:t>
            </a:r>
            <a:r>
              <a:rPr lang="en-US" sz="3200" kern="1200" dirty="0" err="1">
                <a:solidFill>
                  <a:schemeClr val="tx1"/>
                </a:solidFill>
                <a:ea typeface="+mn-ea"/>
                <a:cs typeface="+mn-cs"/>
              </a:rPr>
              <a:t>humanas</a:t>
            </a:r>
            <a:r>
              <a:rPr lang="en-US" sz="3200" kern="1200" dirty="0">
                <a:solidFill>
                  <a:schemeClr val="tx1"/>
                </a:solidFill>
                <a:ea typeface="+mn-ea"/>
                <a:cs typeface="+mn-cs"/>
              </a:rPr>
              <a:t> </a:t>
            </a:r>
            <a:r>
              <a:rPr lang="en-US" sz="3200" kern="1200" dirty="0" err="1">
                <a:solidFill>
                  <a:schemeClr val="tx1"/>
                </a:solidFill>
                <a:ea typeface="+mn-ea"/>
                <a:cs typeface="+mn-cs"/>
              </a:rPr>
              <a:t>en</a:t>
            </a:r>
            <a:r>
              <a:rPr lang="en-US" sz="3200" kern="1200" dirty="0">
                <a:solidFill>
                  <a:schemeClr val="tx1"/>
                </a:solidFill>
                <a:ea typeface="+mn-ea"/>
                <a:cs typeface="+mn-cs"/>
              </a:rPr>
              <a:t> </a:t>
            </a:r>
            <a:r>
              <a:rPr lang="en-US" sz="3200" kern="1200" dirty="0" err="1">
                <a:solidFill>
                  <a:schemeClr val="tx1"/>
                </a:solidFill>
                <a:ea typeface="+mn-ea"/>
                <a:cs typeface="+mn-cs"/>
              </a:rPr>
              <a:t>sistemas</a:t>
            </a:r>
            <a:r>
              <a:rPr lang="en-US" sz="3200" kern="1200" dirty="0">
                <a:solidFill>
                  <a:schemeClr val="tx1"/>
                </a:solidFill>
                <a:ea typeface="+mn-ea"/>
                <a:cs typeface="+mn-cs"/>
              </a:rPr>
              <a:t> </a:t>
            </a:r>
            <a:r>
              <a:rPr lang="en-US" sz="3200" kern="1200" dirty="0" err="1">
                <a:solidFill>
                  <a:schemeClr val="tx1"/>
                </a:solidFill>
                <a:ea typeface="+mn-ea"/>
                <a:cs typeface="+mn-cs"/>
              </a:rPr>
              <a:t>artificiales</a:t>
            </a:r>
            <a:r>
              <a:rPr lang="en-US" sz="3200" kern="1200" dirty="0">
                <a:solidFill>
                  <a:schemeClr val="tx1"/>
                </a:solidFill>
                <a:ea typeface="+mn-ea"/>
                <a:cs typeface="+mn-cs"/>
              </a:rPr>
              <a:t>. </a:t>
            </a:r>
          </a:p>
        </p:txBody>
      </p:sp>
    </p:spTree>
    <p:extLst>
      <p:ext uri="{BB962C8B-B14F-4D97-AF65-F5344CB8AC3E}">
        <p14:creationId xmlns:p14="http://schemas.microsoft.com/office/powerpoint/2010/main" val="428952168"/>
      </p:ext>
    </p:extLst>
  </p:cSld>
  <p:clrMapOvr>
    <a:masterClrMapping/>
  </p:clrMapOvr>
  <p:transition spd="med"/>
</p:sld>
</file>

<file path=ppt/theme/theme1.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13056</TotalTime>
  <Words>4834</Words>
  <Application>Microsoft Office PowerPoint</Application>
  <PresentationFormat>Presentación en pantalla (4:3)</PresentationFormat>
  <Paragraphs>379</Paragraphs>
  <Slides>83</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83</vt:i4>
      </vt:variant>
    </vt:vector>
  </HeadingPairs>
  <TitlesOfParts>
    <vt:vector size="93" baseType="lpstr">
      <vt:lpstr>Arial</vt:lpstr>
      <vt:lpstr>Calibri</vt:lpstr>
      <vt:lpstr>Calibri Light</vt:lpstr>
      <vt:lpstr>Cambria Math</vt:lpstr>
      <vt:lpstr>Courier New</vt:lpstr>
      <vt:lpstr>Helvetica</vt:lpstr>
      <vt:lpstr>Source Code Pro Light</vt:lpstr>
      <vt:lpstr>Source Sans Pro Light</vt:lpstr>
      <vt:lpstr>Wingdings</vt:lpstr>
      <vt:lpstr>Tema de Office</vt:lpstr>
      <vt:lpstr>Presentación de PowerPoint</vt:lpstr>
      <vt:lpstr>Objetivos de la sesión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Aprendizaje automático</vt:lpstr>
      <vt:lpstr>Elementos en el aprendizaje de un concepto</vt:lpstr>
      <vt:lpstr>Elementos en el aprendizaje de un concepto – Ejemplo de detección de fraudes con tarjeta de crédito</vt:lpstr>
      <vt:lpstr>Aprendizaje de conceptos</vt:lpstr>
      <vt:lpstr>Presentación de PowerPoint</vt:lpstr>
      <vt:lpstr>Aprendizaje automático</vt:lpstr>
      <vt:lpstr>Presentación de PowerPoint</vt:lpstr>
      <vt:lpstr>Presentación de PowerPoint</vt:lpstr>
      <vt:lpstr>Presentación de PowerPoint</vt:lpstr>
      <vt:lpstr>Presentación de PowerPoint</vt:lpstr>
      <vt:lpstr>Etapas aprendizaje de un concepto</vt:lpstr>
      <vt:lpstr>Etapas en el descubrimiento de conocimientos (KDD)</vt:lpstr>
      <vt:lpstr>Metodología CRISP-DM </vt:lpstr>
      <vt:lpstr>Algoritmos de Machine Learning</vt:lpstr>
      <vt:lpstr>Árboles de decisión</vt:lpstr>
      <vt:lpstr>Presentación de PowerPoint</vt:lpstr>
      <vt:lpstr>Presentación de PowerPoint</vt:lpstr>
      <vt:lpstr>Presentación de PowerPoint</vt:lpstr>
      <vt:lpstr>Reglas de clasificación y asociación</vt:lpstr>
      <vt:lpstr>Presentación de PowerPoint</vt:lpstr>
      <vt:lpstr>Presentación de PowerPoint</vt:lpstr>
      <vt:lpstr>Redes neuronales</vt:lpstr>
      <vt:lpstr>Presentación de PowerPoint</vt:lpstr>
      <vt:lpstr>Presentación de PowerPoint</vt:lpstr>
      <vt:lpstr>Clustering</vt:lpstr>
      <vt:lpstr>Clustering</vt:lpstr>
      <vt:lpstr>Clustering</vt:lpstr>
      <vt:lpstr>Clustering</vt:lpstr>
      <vt:lpstr>Representación de modelos de ML</vt:lpstr>
      <vt:lpstr>Función de costos</vt:lpstr>
      <vt:lpstr>Función de costos</vt:lpstr>
      <vt:lpstr>Ejemplo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Jaime Restrepo Cuartas</dc:creator>
  <cp:lastModifiedBy>Jairo Acosta Solano</cp:lastModifiedBy>
  <cp:revision>262</cp:revision>
  <cp:lastPrinted>2019-09-02T14:48:30Z</cp:lastPrinted>
  <dcterms:modified xsi:type="dcterms:W3CDTF">2021-07-08T18:57:40Z</dcterms:modified>
</cp:coreProperties>
</file>